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9601200" cy="150876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0BA16C13-A413-427C-A26D-9DE721B8D257}">
  <a:tblStyle styleId="{0BA16C13-A413-427C-A26D-9DE721B8D257}" styleName="Table_0">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19B034E-B9B1-4ADD-83B7-F6D20272B7E0}" styleName="Table_1">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747073E6-67F2-4712-A840-E39B3DEA031F}"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41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noChangeAspect="1"/>
          </p:cNvSpPr>
          <p:nvPr>
            <p:ph type="sldImg" idx="2"/>
          </p:nvPr>
        </p:nvSpPr>
        <p:spPr bwMode="auto">
          <a:xfrm>
            <a:off x="-227013" y="1133475"/>
            <a:ext cx="10055226" cy="5656263"/>
          </a:xfrm>
          <a:custGeom>
            <a:avLst/>
            <a:gdLst/>
            <a:ahLst/>
            <a:cxnLst>
              <a:cxn ang="0">
                <a:pos x="0" y="0"/>
              </a:cxn>
              <a:cxn ang="0">
                <a:pos x="120000" y="0"/>
              </a:cxn>
              <a:cxn ang="0">
                <a:pos x="120000" y="120000"/>
              </a:cxn>
              <a:cxn ang="0">
                <a:pos x="0" y="120000"/>
              </a:cxn>
            </a:cxnLst>
            <a:rect l="0" t="0"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960438" y="7165975"/>
            <a:ext cx="7680325" cy="6789738"/>
          </a:xfrm>
          <a:prstGeom prst="rect">
            <a:avLst/>
          </a:prstGeom>
          <a:noFill/>
          <a:ln w="9525">
            <a:noFill/>
            <a:miter lim="800000"/>
            <a:headEnd/>
            <a:tailEnd/>
          </a:ln>
        </p:spPr>
        <p:txBody>
          <a:bodyPr vert="horz" wrap="square" lIns="141051" tIns="141051" rIns="141051" bIns="141051" numCol="1" anchor="t" anchorCtr="0" compatLnSpc="1">
            <a:prstTxWarp prst="textNoShape">
              <a:avLst/>
            </a:prstTxWarp>
          </a:bodyPr>
          <a:lstStyle/>
          <a:p>
            <a:pPr lvl="0"/>
            <a:endParaRPr lang="en-GB"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81;p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15362" name="Google Shape;82;p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Google Shape;208;gbc37103e0c_0_12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33794" name="Google Shape;209;gbc37103e0c_0_12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Google Shape;240;gc2ed02a440_0_69: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35842" name="Google Shape;241;gc2ed02a440_0_69: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Google Shape;249;gc2ed02a440_0_37: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37890" name="Google Shape;250;gc2ed02a440_0_37: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Google Shape;258;gbc37103e0c_0_95: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39938" name="Google Shape;259;gbc37103e0c_0_95: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Google Shape;290;gc2ed02a440_0_56: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41986" name="Google Shape;291;gc2ed02a440_0_56: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Google Shape;299;gc2ed02a440_0_46: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44034" name="Google Shape;300;gc2ed02a440_0_46: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Google Shape;308;gbbbfc04dae_0_23: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46082" name="Google Shape;309;gbbbfc04dae_0_23: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Google Shape;339;g79e5d910bc_0_199: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48130" name="Google Shape;340;g79e5d910bc_0_199: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7" name="Google Shape;348;gd377a347f7_0_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50178" name="Google Shape;349;gd377a347f7_0_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Google Shape;357;gd377a347f7_0_84: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52226" name="Google Shape;358;gd377a347f7_0_84: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99;gbc37103e0c_0_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17410" name="Google Shape;100;gbc37103e0c_0_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3" name="Google Shape;388;gd036355a6f_0_2: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54274" name="Google Shape;389;gd036355a6f_0_2: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1" name="Google Shape;397;gd036355a6f_0_9: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56322" name="Google Shape;398;gd036355a6f_0_9: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Google Shape;406;gdea0e2b401_0_0: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58370" name="Google Shape;407;gdea0e2b401_0_0: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7" name="Google Shape;415;gdea0e2b401_0_17: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60418" name="Google Shape;416;gdea0e2b401_0_17: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5" name="Google Shape;444;gd788ac1114_0_0: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62466" name="Google Shape;445;gd788ac1114_0_0: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3" name="Google Shape;454;gd788ac1114_0_9: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64514" name="Google Shape;455;gd788ac1114_0_9: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1" name="Google Shape;464;gd788ac1114_0_20: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66562" name="Google Shape;465;gd788ac1114_0_20: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09" name="Google Shape;474;gd788ac1114_0_27: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68610" name="Google Shape;475;gd788ac1114_0_27: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7" name="Google Shape;484;gd788ac1114_0_34: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70658" name="Google Shape;485;gd788ac1114_0_34: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5" name="Google Shape;494;gd788ac1114_0_4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72706" name="Google Shape;495;gd788ac1114_0_4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109;g79e5d910bc_0_0: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19458" name="Google Shape;110;g79e5d910bc_0_0: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3" name="Google Shape;504;gd788ac1114_0_48: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74754" name="Google Shape;505;gd788ac1114_0_48: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119;gc2bfb79b3f_0_0: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21506" name="Google Shape;120;gc2bfb79b3f_0_0: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Google Shape;133;gbbbfc04dae_0_52: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23554" name="Google Shape;134;gbbbfc04dae_0_52: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46;g79e5d910bc_0_219: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25602" name="Google Shape;147;g79e5d910bc_0_219: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Google Shape;156;gbc37103e0c_0_31: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27650" name="Google Shape;157;gbc37103e0c_0_31: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Google Shape;190;gc2ed02a440_0_82: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29698" name="Google Shape;191;gc2ed02a440_0_82:notes"/>
          <p:cNvSpPr>
            <a:spLocks noGrp="1" noRot="1" noChangeAspect="1"/>
          </p:cNvSpPr>
          <p:nvPr>
            <p:ph type="sldImg" idx="2"/>
          </p:nvPr>
        </p:nvSpPr>
        <p:spPr>
          <a:xfrm>
            <a:off x="-225425" y="1133475"/>
            <a:ext cx="10055225" cy="5656263"/>
          </a:xfrm>
          <a:noFill/>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Google Shape;199;gbc37103e0c_0_15:notes"/>
          <p:cNvSpPr txBox="1">
            <a:spLocks noGrp="1"/>
          </p:cNvSpPr>
          <p:nvPr>
            <p:ph type="body" idx="1"/>
          </p:nvPr>
        </p:nvSpPr>
        <p:spPr>
          <a:noFill/>
          <a:ln/>
        </p:spPr>
        <p:txBody>
          <a:bodyPr/>
          <a:lstStyle/>
          <a:p>
            <a:pPr marL="0" indent="0" eaLnBrk="1" hangingPunct="1">
              <a:buSzPts val="1100"/>
            </a:pPr>
            <a:endParaRPr lang="en-GB" sz="1100" smtClean="0">
              <a:latin typeface="Arial" charset="0"/>
              <a:cs typeface="Arial" charset="0"/>
            </a:endParaRPr>
          </a:p>
        </p:txBody>
      </p:sp>
      <p:sp>
        <p:nvSpPr>
          <p:cNvPr id="31746" name="Google Shape;200;gbc37103e0c_0_15:notes"/>
          <p:cNvSpPr>
            <a:spLocks noGrp="1" noRot="1" noChangeAspect="1"/>
          </p:cNvSpPr>
          <p:nvPr>
            <p:ph type="sldImg" idx="2"/>
          </p:nvPr>
        </p:nvSpPr>
        <p:spPr>
          <a:xfrm>
            <a:off x="-225425" y="1133475"/>
            <a:ext cx="10055225" cy="5656263"/>
          </a:xfrm>
          <a:noFill/>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anchor="b">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anchor="b">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anchor="b">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anchor="b">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anchor="b">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anchor="b">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txBody>
          <a:bodyPr spcFirstLastPara="1">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pPr lvl="0"/>
            <a:endParaRPr noProof="0">
              <a:sym typeface="Calibri"/>
            </a:endParaRPr>
          </a:p>
        </p:txBody>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2"/>
          <p:cNvSpPr txBox="1">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25" tIns="45700" rIns="91425" bIns="45700" numCol="1" anchor="ctr" anchorCtr="0" compatLnSpc="1">
            <a:prstTxWarp prst="textNoShape">
              <a:avLst/>
            </a:prstTxWarp>
          </a:bodyPr>
          <a:lstStyle/>
          <a:p>
            <a:pPr lvl="0"/>
            <a:endParaRPr lang="en-GB" smtClean="0">
              <a:sym typeface="Arial" charset="0"/>
            </a:endParaRPr>
          </a:p>
        </p:txBody>
      </p:sp>
      <p:sp>
        <p:nvSpPr>
          <p:cNvPr id="1027" name="Google Shape;7;p2"/>
          <p:cNvSpPr txBox="1">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25" tIns="45700" rIns="91425" bIns="45700" numCol="1" anchor="t" anchorCtr="0" compatLnSpc="1">
            <a:prstTxWarp prst="textNoShape">
              <a:avLst/>
            </a:prstTxWarp>
          </a:bodyPr>
          <a:lstStyle/>
          <a:p>
            <a:pPr lvl="0"/>
            <a:endParaRPr lang="en-GB" smtClean="0">
              <a:sym typeface="Arial" charset="0"/>
            </a:endParaRPr>
          </a:p>
        </p:txBody>
      </p:sp>
      <p:sp>
        <p:nvSpPr>
          <p:cNvPr id="1028" name="Google Shape;8;p2"/>
          <p:cNvSpPr txBox="1">
            <a:spLocks noGrp="1"/>
          </p:cNvSpPr>
          <p:nvPr/>
        </p:nvSpPr>
        <p:spPr bwMode="auto">
          <a:xfrm>
            <a:off x="838200" y="6356350"/>
            <a:ext cx="2743200" cy="365125"/>
          </a:xfrm>
          <a:prstGeom prst="rect">
            <a:avLst/>
          </a:prstGeom>
          <a:noFill/>
          <a:ln w="9525">
            <a:noFill/>
            <a:miter lim="800000"/>
            <a:headEnd/>
            <a:tailEnd/>
          </a:ln>
        </p:spPr>
        <p:txBody>
          <a:bodyPr lIns="91425" tIns="45700" rIns="91425" bIns="45700" anchor="ctr"/>
          <a:lstStyle/>
          <a:p>
            <a:pPr>
              <a:buClr>
                <a:srgbClr val="000000"/>
              </a:buClr>
              <a:buSzPts val="1400"/>
              <a:buFont typeface="Arial" charset="0"/>
              <a:buNone/>
            </a:pPr>
            <a:endParaRPr lang="en-GB" sz="1200">
              <a:solidFill>
                <a:srgbClr val="888888"/>
              </a:solidFill>
              <a:latin typeface="Calibri" pitchFamily="34" charset="0"/>
              <a:sym typeface="Calibri" pitchFamily="34" charset="0"/>
            </a:endParaRPr>
          </a:p>
        </p:txBody>
      </p:sp>
      <p:sp>
        <p:nvSpPr>
          <p:cNvPr id="1029" name="Google Shape;9;p2"/>
          <p:cNvSpPr txBox="1">
            <a:spLocks noGrp="1"/>
          </p:cNvSpPr>
          <p:nvPr/>
        </p:nvSpPr>
        <p:spPr bwMode="auto">
          <a:xfrm>
            <a:off x="4038600" y="6356350"/>
            <a:ext cx="4114800" cy="365125"/>
          </a:xfrm>
          <a:prstGeom prst="rect">
            <a:avLst/>
          </a:prstGeom>
          <a:noFill/>
          <a:ln w="9525">
            <a:noFill/>
            <a:miter lim="800000"/>
            <a:headEnd/>
            <a:tailEnd/>
          </a:ln>
        </p:spPr>
        <p:txBody>
          <a:bodyPr lIns="91425" tIns="45700" rIns="91425" bIns="45700" anchor="ctr"/>
          <a:lstStyle/>
          <a:p>
            <a:pPr algn="ctr">
              <a:buClr>
                <a:srgbClr val="000000"/>
              </a:buClr>
              <a:buSzPts val="1400"/>
              <a:buFont typeface="Arial" charset="0"/>
              <a:buNone/>
            </a:pPr>
            <a:endParaRPr lang="en-GB" sz="1200">
              <a:solidFill>
                <a:srgbClr val="888888"/>
              </a:solidFill>
              <a:latin typeface="Calibri" pitchFamily="34" charset="0"/>
              <a:sym typeface="Calibri" pitchFamily="34" charset="0"/>
            </a:endParaRPr>
          </a:p>
        </p:txBody>
      </p:sp>
      <p:sp>
        <p:nvSpPr>
          <p:cNvPr id="1030" name="Google Shape;10;p2"/>
          <p:cNvSpPr txBox="1">
            <a:spLocks noGrp="1"/>
          </p:cNvSpPr>
          <p:nvPr/>
        </p:nvSpPr>
        <p:spPr bwMode="auto">
          <a:xfrm>
            <a:off x="8610600" y="6356350"/>
            <a:ext cx="2743200" cy="365125"/>
          </a:xfrm>
          <a:prstGeom prst="rect">
            <a:avLst/>
          </a:prstGeom>
          <a:noFill/>
          <a:ln w="9525">
            <a:noFill/>
            <a:miter lim="800000"/>
            <a:headEnd/>
            <a:tailEnd/>
          </a:ln>
        </p:spPr>
        <p:txBody>
          <a:bodyPr lIns="91425" tIns="45700" rIns="91425" bIns="45700" anchor="ctr"/>
          <a:lstStyle/>
          <a:p>
            <a:pPr algn="r">
              <a:buClr>
                <a:srgbClr val="000000"/>
              </a:buClr>
              <a:buSzPts val="1200"/>
              <a:buFont typeface="Arial" charset="0"/>
              <a:buNone/>
            </a:pPr>
            <a:fld id="{A7E6EBF5-66A4-4778-9BF3-187C0CCD8090}" type="slidenum">
              <a:rPr lang="en-GB" sz="1200">
                <a:solidFill>
                  <a:srgbClr val="888888"/>
                </a:solidFill>
                <a:latin typeface="Calibri" pitchFamily="34" charset="0"/>
                <a:sym typeface="Calibri" pitchFamily="34" charset="0"/>
              </a:rPr>
              <a:pPr algn="r">
                <a:buClr>
                  <a:srgbClr val="000000"/>
                </a:buClr>
                <a:buSzPts val="1200"/>
                <a:buFont typeface="Arial" charset="0"/>
                <a:buNone/>
              </a:pPr>
              <a:t>‹#›</a:t>
            </a:fld>
            <a:endParaRPr lang="en-GB" sz="1200">
              <a:solidFill>
                <a:srgbClr val="888888"/>
              </a:solidFill>
              <a:latin typeface="Calibri" pitchFamily="34" charset="0"/>
              <a:sym typeface="Calibri" pitchFamily="34" charset="0"/>
            </a:endParaRPr>
          </a:p>
        </p:txBody>
      </p:sp>
    </p:spTree>
  </p:cSld>
  <p:clrMap bg1="lt1" tx1="dk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birthto5matters.org.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assets.publishing.service.gov.uk/government/uploads/system/uploads/attachment_data/file/971620/Development_Matters.pdf" TargetMode="External"/><Relationship Id="rId5" Type="http://schemas.openxmlformats.org/officeDocument/2006/relationships/hyperlink" Target="https://assets.publishing.service.gov.uk/government/uploads/system/uploads/attachment_data/file/974907/EYFS_framework_-_March_2021.pdf"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2.png"/><Relationship Id="rId9"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Google Shape;84;p1"/>
          <p:cNvSpPr txBox="1">
            <a:spLocks noChangeArrowheads="1"/>
          </p:cNvSpPr>
          <p:nvPr/>
        </p:nvSpPr>
        <p:spPr bwMode="auto">
          <a:xfrm>
            <a:off x="0" y="0"/>
            <a:ext cx="12192000" cy="1938338"/>
          </a:xfrm>
          <a:prstGeom prst="rect">
            <a:avLst/>
          </a:prstGeom>
          <a:solidFill>
            <a:srgbClr val="0070C0"/>
          </a:solidFill>
          <a:ln w="9525">
            <a:noFill/>
            <a:miter lim="800000"/>
            <a:headEnd/>
            <a:tailEnd/>
          </a:ln>
        </p:spPr>
        <p:txBody>
          <a:bodyPr lIns="91425" tIns="45700" rIns="91425" bIns="45700">
            <a:spAutoFit/>
          </a:bodyPr>
          <a:lstStyle/>
          <a:p>
            <a:pPr>
              <a:buClr>
                <a:srgbClr val="000000"/>
              </a:buClr>
              <a:buSzPts val="8000"/>
              <a:buFont typeface="Arial" charset="0"/>
              <a:buNone/>
            </a:pPr>
            <a:r>
              <a:rPr lang="en-GB" sz="6200">
                <a:solidFill>
                  <a:srgbClr val="FFFFFF"/>
                </a:solidFill>
                <a:latin typeface="Calibri" pitchFamily="34" charset="0"/>
                <a:sym typeface="Calibri" pitchFamily="34" charset="0"/>
              </a:rPr>
              <a:t>Early Years C360 </a:t>
            </a:r>
            <a:endParaRPr lang="en-GB" sz="100"/>
          </a:p>
          <a:p>
            <a:pPr>
              <a:buClr>
                <a:srgbClr val="000000"/>
              </a:buClr>
              <a:buSzPts val="3600"/>
              <a:buFont typeface="Arial" charset="0"/>
              <a:buNone/>
            </a:pPr>
            <a:r>
              <a:rPr lang="en-GB" sz="3600">
                <a:solidFill>
                  <a:srgbClr val="FFFFFF"/>
                </a:solidFill>
                <a:latin typeface="Calibri" pitchFamily="34" charset="0"/>
                <a:sym typeface="Calibri" pitchFamily="34" charset="0"/>
              </a:rPr>
              <a:t>The Big Picture</a:t>
            </a:r>
            <a:r>
              <a:rPr lang="en-GB" sz="800">
                <a:latin typeface="Calibri" pitchFamily="34" charset="0"/>
                <a:sym typeface="Calibri" pitchFamily="34" charset="0"/>
              </a:rPr>
              <a:t> </a:t>
            </a:r>
          </a:p>
        </p:txBody>
      </p:sp>
      <p:pic>
        <p:nvPicPr>
          <p:cNvPr id="14338" name="Google Shape;85;p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sp>
        <p:nvSpPr>
          <p:cNvPr id="14339" name="Google Shape;86;p1"/>
          <p:cNvSpPr txBox="1">
            <a:spLocks noChangeArrowheads="1"/>
          </p:cNvSpPr>
          <p:nvPr/>
        </p:nvSpPr>
        <p:spPr bwMode="auto">
          <a:xfrm>
            <a:off x="3946525" y="5146675"/>
            <a:ext cx="4395788" cy="1268413"/>
          </a:xfrm>
          <a:prstGeom prst="rect">
            <a:avLst/>
          </a:prstGeom>
          <a:solidFill>
            <a:srgbClr val="2F5496"/>
          </a:solidFill>
          <a:ln w="9525">
            <a:noFill/>
            <a:miter lim="800000"/>
            <a:headEnd/>
            <a:tailEnd/>
          </a:ln>
        </p:spPr>
        <p:txBody>
          <a:bodyPr lIns="91425" tIns="45700" rIns="91425" bIns="45700">
            <a:spAutoFit/>
          </a:bodyPr>
          <a:lstStyle/>
          <a:p>
            <a:pPr algn="ctr">
              <a:buClr>
                <a:srgbClr val="000000"/>
              </a:buClr>
              <a:buSzPts val="1800"/>
              <a:buFont typeface="Arial" charset="0"/>
              <a:buNone/>
            </a:pPr>
            <a:r>
              <a:rPr lang="en-GB" sz="1800" b="1">
                <a:solidFill>
                  <a:schemeClr val="bg1"/>
                </a:solidFill>
                <a:latin typeface="Calibri" pitchFamily="34" charset="0"/>
                <a:sym typeface="Calibri" pitchFamily="34" charset="0"/>
              </a:rPr>
              <a:t>C360 Caught in the Early Years</a:t>
            </a:r>
          </a:p>
          <a:p>
            <a:pPr algn="ctr">
              <a:buClr>
                <a:srgbClr val="000000"/>
              </a:buClr>
              <a:buSzPts val="1800"/>
              <a:buFont typeface="Arial" charset="0"/>
              <a:buNone/>
            </a:pPr>
            <a:r>
              <a:rPr lang="en-GB" sz="1600">
                <a:solidFill>
                  <a:schemeClr val="bg1"/>
                </a:solidFill>
                <a:latin typeface="Calibri" pitchFamily="34" charset="0"/>
                <a:sym typeface="Calibri" pitchFamily="34" charset="0"/>
              </a:rPr>
              <a:t>Shaped by ethos, vision, mission, core values, environment, relationships, interactions, culture (implicitly taught) - </a:t>
            </a:r>
            <a:r>
              <a:rPr lang="en-GB" sz="1600" i="1">
                <a:solidFill>
                  <a:schemeClr val="bg1"/>
                </a:solidFill>
                <a:latin typeface="Calibri" pitchFamily="34" charset="0"/>
                <a:sym typeface="Calibri" pitchFamily="34" charset="0"/>
              </a:rPr>
              <a:t>DISCOVER</a:t>
            </a:r>
          </a:p>
          <a:p>
            <a:pPr algn="ctr">
              <a:buClr>
                <a:srgbClr val="000000"/>
              </a:buClr>
              <a:buSzPts val="1100"/>
              <a:buFont typeface="Arial" charset="0"/>
              <a:buNone/>
            </a:pPr>
            <a:endParaRPr lang="en-GB" sz="1100">
              <a:solidFill>
                <a:schemeClr val="bg1"/>
              </a:solidFill>
              <a:latin typeface="Calibri" pitchFamily="34" charset="0"/>
              <a:sym typeface="Calibri" pitchFamily="34" charset="0"/>
            </a:endParaRPr>
          </a:p>
        </p:txBody>
      </p:sp>
      <p:sp>
        <p:nvSpPr>
          <p:cNvPr id="14340" name="Google Shape;87;p1"/>
          <p:cNvSpPr txBox="1">
            <a:spLocks noChangeArrowheads="1"/>
          </p:cNvSpPr>
          <p:nvPr/>
        </p:nvSpPr>
        <p:spPr bwMode="auto">
          <a:xfrm>
            <a:off x="3989388" y="3703638"/>
            <a:ext cx="4311650" cy="1020762"/>
          </a:xfrm>
          <a:prstGeom prst="rect">
            <a:avLst/>
          </a:prstGeom>
          <a:solidFill>
            <a:srgbClr val="2F5496"/>
          </a:solidFill>
          <a:ln w="9525">
            <a:noFill/>
            <a:miter lim="800000"/>
            <a:headEnd/>
            <a:tailEnd/>
          </a:ln>
        </p:spPr>
        <p:txBody>
          <a:bodyPr lIns="91425" tIns="45700" rIns="91425" bIns="45700">
            <a:spAutoFit/>
          </a:bodyPr>
          <a:lstStyle/>
          <a:p>
            <a:pPr algn="ctr">
              <a:buClr>
                <a:srgbClr val="000000"/>
              </a:buClr>
              <a:buSzPts val="1800"/>
              <a:buFont typeface="Arial" charset="0"/>
              <a:buNone/>
            </a:pPr>
            <a:r>
              <a:rPr lang="en-GB" sz="1800" b="1">
                <a:solidFill>
                  <a:schemeClr val="bg1"/>
                </a:solidFill>
                <a:latin typeface="Calibri" pitchFamily="34" charset="0"/>
                <a:sym typeface="Calibri" pitchFamily="34" charset="0"/>
              </a:rPr>
              <a:t>C360 Taught in the Early Years</a:t>
            </a:r>
            <a:endParaRPr lang="en-GB">
              <a:solidFill>
                <a:schemeClr val="bg1"/>
              </a:solidFill>
            </a:endParaRPr>
          </a:p>
          <a:p>
            <a:pPr algn="ctr">
              <a:buClr>
                <a:srgbClr val="000000"/>
              </a:buClr>
              <a:buSzPts val="1400"/>
              <a:buFont typeface="Arial" charset="0"/>
              <a:buNone/>
            </a:pPr>
            <a:r>
              <a:rPr lang="en-GB">
                <a:solidFill>
                  <a:schemeClr val="bg1"/>
                </a:solidFill>
                <a:latin typeface="Calibri" pitchFamily="34" charset="0"/>
                <a:sym typeface="Calibri" pitchFamily="34" charset="0"/>
              </a:rPr>
              <a:t>Building blocks of teaching and learning; knowledge and skills - explicitly taught virtues building character - </a:t>
            </a:r>
            <a:r>
              <a:rPr lang="en-GB" sz="1500" i="1">
                <a:solidFill>
                  <a:schemeClr val="bg1"/>
                </a:solidFill>
                <a:latin typeface="Calibri" pitchFamily="34" charset="0"/>
                <a:sym typeface="Calibri" pitchFamily="34" charset="0"/>
              </a:rPr>
              <a:t>EXPLORE AND DEVELOP</a:t>
            </a:r>
          </a:p>
        </p:txBody>
      </p:sp>
      <p:sp>
        <p:nvSpPr>
          <p:cNvPr id="14341" name="Google Shape;88;p1"/>
          <p:cNvSpPr txBox="1">
            <a:spLocks noChangeArrowheads="1"/>
          </p:cNvSpPr>
          <p:nvPr/>
        </p:nvSpPr>
        <p:spPr bwMode="auto">
          <a:xfrm>
            <a:off x="3995738" y="1120775"/>
            <a:ext cx="4311650" cy="825500"/>
          </a:xfrm>
          <a:prstGeom prst="rect">
            <a:avLst/>
          </a:prstGeom>
          <a:solidFill>
            <a:srgbClr val="2F5496"/>
          </a:solidFill>
          <a:ln w="9525">
            <a:noFill/>
            <a:miter lim="800000"/>
            <a:headEnd/>
            <a:tailEnd/>
          </a:ln>
        </p:spPr>
        <p:txBody>
          <a:bodyPr lIns="91425" tIns="45700" rIns="91425" bIns="45700">
            <a:spAutoFit/>
          </a:bodyPr>
          <a:lstStyle/>
          <a:p>
            <a:pPr algn="ctr">
              <a:buClr>
                <a:srgbClr val="000000"/>
              </a:buClr>
              <a:buSzPts val="1600"/>
              <a:buFont typeface="Arial" charset="0"/>
              <a:buNone/>
            </a:pPr>
            <a:r>
              <a:rPr lang="en-GB" sz="1600">
                <a:solidFill>
                  <a:schemeClr val="bg1"/>
                </a:solidFill>
                <a:latin typeface="Calibri" pitchFamily="34" charset="0"/>
                <a:sym typeface="Calibri" pitchFamily="34" charset="0"/>
              </a:rPr>
              <a:t>Flourishing Individuals </a:t>
            </a:r>
            <a:endParaRPr lang="en-GB" sz="600">
              <a:solidFill>
                <a:schemeClr val="bg1"/>
              </a:solidFill>
            </a:endParaRPr>
          </a:p>
          <a:p>
            <a:pPr algn="ctr">
              <a:buClr>
                <a:srgbClr val="000000"/>
              </a:buClr>
              <a:buSzPts val="1600"/>
              <a:buFont typeface="Arial" charset="0"/>
              <a:buNone/>
            </a:pPr>
            <a:r>
              <a:rPr lang="en-GB" sz="1600">
                <a:solidFill>
                  <a:schemeClr val="bg1"/>
                </a:solidFill>
                <a:latin typeface="Calibri" pitchFamily="34" charset="0"/>
                <a:sym typeface="Calibri" pitchFamily="34" charset="0"/>
              </a:rPr>
              <a:t>and Society</a:t>
            </a:r>
          </a:p>
          <a:p>
            <a:pPr algn="ctr">
              <a:buClr>
                <a:srgbClr val="000000"/>
              </a:buClr>
              <a:buSzPts val="1600"/>
              <a:buFont typeface="Arial" charset="0"/>
              <a:buNone/>
            </a:pPr>
            <a:endParaRPr lang="en-GB" sz="1600" b="1" i="1">
              <a:solidFill>
                <a:schemeClr val="bg1"/>
              </a:solidFill>
              <a:latin typeface="Calibri" pitchFamily="34" charset="0"/>
              <a:sym typeface="Calibri" pitchFamily="34" charset="0"/>
            </a:endParaRPr>
          </a:p>
        </p:txBody>
      </p:sp>
      <p:sp>
        <p:nvSpPr>
          <p:cNvPr id="14342" name="Google Shape;89;p1"/>
          <p:cNvSpPr txBox="1">
            <a:spLocks noChangeArrowheads="1"/>
          </p:cNvSpPr>
          <p:nvPr/>
        </p:nvSpPr>
        <p:spPr bwMode="auto">
          <a:xfrm>
            <a:off x="3989388" y="2216150"/>
            <a:ext cx="4311650" cy="1268413"/>
          </a:xfrm>
          <a:prstGeom prst="rect">
            <a:avLst/>
          </a:prstGeom>
          <a:solidFill>
            <a:srgbClr val="2F5496"/>
          </a:solidFill>
          <a:ln w="9525">
            <a:noFill/>
            <a:miter lim="800000"/>
            <a:headEnd/>
            <a:tailEnd/>
          </a:ln>
        </p:spPr>
        <p:txBody>
          <a:bodyPr lIns="91425" tIns="45700" rIns="91425" bIns="45700">
            <a:spAutoFit/>
          </a:bodyPr>
          <a:lstStyle/>
          <a:p>
            <a:pPr algn="ctr">
              <a:buClr>
                <a:srgbClr val="000000"/>
              </a:buClr>
              <a:buSzPts val="1800"/>
              <a:buFont typeface="Arial" charset="0"/>
              <a:buNone/>
            </a:pPr>
            <a:r>
              <a:rPr lang="en-GB" sz="1800" b="1">
                <a:solidFill>
                  <a:schemeClr val="bg1"/>
                </a:solidFill>
                <a:latin typeface="Calibri" pitchFamily="34" charset="0"/>
                <a:sym typeface="Calibri" pitchFamily="34" charset="0"/>
              </a:rPr>
              <a:t>C360 Sought in the Early Years</a:t>
            </a:r>
          </a:p>
          <a:p>
            <a:pPr algn="ctr">
              <a:buClr>
                <a:srgbClr val="000000"/>
              </a:buClr>
              <a:buSzPts val="1600"/>
              <a:buFont typeface="Arial" charset="0"/>
              <a:buNone/>
            </a:pPr>
            <a:r>
              <a:rPr lang="en-GB" sz="1600" i="1">
                <a:solidFill>
                  <a:schemeClr val="bg1"/>
                </a:solidFill>
                <a:latin typeface="Calibri" pitchFamily="34" charset="0"/>
                <a:sym typeface="Calibri" pitchFamily="34" charset="0"/>
              </a:rPr>
              <a:t>Inspiring Changemakers - enrichment - </a:t>
            </a:r>
          </a:p>
          <a:p>
            <a:pPr algn="ctr">
              <a:buClr>
                <a:srgbClr val="000000"/>
              </a:buClr>
              <a:buSzPts val="1600"/>
              <a:buFont typeface="Arial" charset="0"/>
              <a:buNone/>
            </a:pPr>
            <a:r>
              <a:rPr lang="en-GB" sz="1600" i="1">
                <a:solidFill>
                  <a:schemeClr val="bg1"/>
                </a:solidFill>
                <a:latin typeface="Calibri" pitchFamily="34" charset="0"/>
                <a:sym typeface="Calibri" pitchFamily="34" charset="0"/>
              </a:rPr>
              <a:t>Living our Virtues/Virtues in Action</a:t>
            </a:r>
          </a:p>
          <a:p>
            <a:pPr algn="ctr">
              <a:buClr>
                <a:srgbClr val="000000"/>
              </a:buClr>
              <a:buSzPts val="1600"/>
              <a:buFont typeface="Arial" charset="0"/>
              <a:buNone/>
            </a:pPr>
            <a:r>
              <a:rPr lang="en-GB" sz="1600" i="1">
                <a:solidFill>
                  <a:schemeClr val="bg1"/>
                </a:solidFill>
                <a:latin typeface="Calibri" pitchFamily="34" charset="0"/>
                <a:sym typeface="Calibri" pitchFamily="34" charset="0"/>
              </a:rPr>
              <a:t>INNOVATE AND EXPRESS</a:t>
            </a:r>
          </a:p>
          <a:p>
            <a:pPr algn="ctr">
              <a:buClr>
                <a:srgbClr val="000000"/>
              </a:buClr>
              <a:buSzPts val="1100"/>
              <a:buFont typeface="Arial" charset="0"/>
              <a:buNone/>
            </a:pPr>
            <a:endParaRPr lang="en-GB" sz="1100">
              <a:solidFill>
                <a:schemeClr val="bg1"/>
              </a:solidFill>
              <a:latin typeface="Calibri" pitchFamily="34" charset="0"/>
              <a:sym typeface="Calibri" pitchFamily="34" charset="0"/>
            </a:endParaRPr>
          </a:p>
        </p:txBody>
      </p:sp>
      <p:sp>
        <p:nvSpPr>
          <p:cNvPr id="14343" name="Google Shape;90;p1"/>
          <p:cNvSpPr>
            <a:spLocks noChangeArrowheads="1"/>
          </p:cNvSpPr>
          <p:nvPr/>
        </p:nvSpPr>
        <p:spPr bwMode="auto">
          <a:xfrm rot="10800000" flipH="1">
            <a:off x="3270250" y="4510088"/>
            <a:ext cx="719138" cy="920750"/>
          </a:xfrm>
          <a:prstGeom prst="curvedRightArrow">
            <a:avLst>
              <a:gd name="adj1" fmla="val 24937"/>
              <a:gd name="adj2" fmla="val 47474"/>
              <a:gd name="adj3" fmla="val 34523"/>
            </a:avLst>
          </a:prstGeom>
          <a:solidFill>
            <a:schemeClr val="accent1"/>
          </a:solidFill>
          <a:ln w="12700">
            <a:solidFill>
              <a:srgbClr val="42719B"/>
            </a:solidFill>
            <a:miter lim="800000"/>
            <a:headEnd type="none" w="sm" len="sm"/>
            <a:tailEnd type="none" w="sm" len="sm"/>
          </a:ln>
        </p:spPr>
        <p:txBody>
          <a:bodyPr lIns="91425" tIns="45700" rIns="91425" bIns="45700" anchor="ctr"/>
          <a:lstStyle/>
          <a:p>
            <a:pPr algn="ctr">
              <a:buClr>
                <a:srgbClr val="000000"/>
              </a:buClr>
              <a:buSzPts val="1800"/>
              <a:buFont typeface="Arial" charset="0"/>
              <a:buNone/>
            </a:pPr>
            <a:endParaRPr lang="en-GB" sz="1800">
              <a:latin typeface="Calibri" pitchFamily="34" charset="0"/>
              <a:sym typeface="Calibri" pitchFamily="34" charset="0"/>
            </a:endParaRPr>
          </a:p>
        </p:txBody>
      </p:sp>
      <p:sp>
        <p:nvSpPr>
          <p:cNvPr id="14344" name="Google Shape;91;p1"/>
          <p:cNvSpPr>
            <a:spLocks noChangeArrowheads="1"/>
          </p:cNvSpPr>
          <p:nvPr/>
        </p:nvSpPr>
        <p:spPr bwMode="auto">
          <a:xfrm rot="10800000" flipH="1">
            <a:off x="3263900" y="2878138"/>
            <a:ext cx="731838" cy="1027112"/>
          </a:xfrm>
          <a:prstGeom prst="curvedRightArrow">
            <a:avLst>
              <a:gd name="adj1" fmla="val 24970"/>
              <a:gd name="adj2" fmla="val 50934"/>
              <a:gd name="adj3" fmla="val 28569"/>
            </a:avLst>
          </a:prstGeom>
          <a:solidFill>
            <a:schemeClr val="accent1"/>
          </a:solidFill>
          <a:ln w="12700">
            <a:solidFill>
              <a:srgbClr val="42719B"/>
            </a:solidFill>
            <a:miter lim="800000"/>
            <a:headEnd type="none" w="sm" len="sm"/>
            <a:tailEnd type="none" w="sm" len="sm"/>
          </a:ln>
        </p:spPr>
        <p:txBody>
          <a:bodyPr lIns="91425" tIns="45700" rIns="91425" bIns="45700" anchor="ctr"/>
          <a:lstStyle/>
          <a:p>
            <a:pPr algn="ctr">
              <a:buClr>
                <a:srgbClr val="000000"/>
              </a:buClr>
              <a:buSzPts val="1800"/>
              <a:buFont typeface="Arial" charset="0"/>
              <a:buNone/>
            </a:pPr>
            <a:endParaRPr lang="en-GB" sz="1800">
              <a:latin typeface="Calibri" pitchFamily="34" charset="0"/>
              <a:sym typeface="Calibri" pitchFamily="34" charset="0"/>
            </a:endParaRPr>
          </a:p>
        </p:txBody>
      </p:sp>
      <p:sp>
        <p:nvSpPr>
          <p:cNvPr id="14345" name="Google Shape;92;p1"/>
          <p:cNvSpPr>
            <a:spLocks noChangeArrowheads="1"/>
          </p:cNvSpPr>
          <p:nvPr/>
        </p:nvSpPr>
        <p:spPr bwMode="auto">
          <a:xfrm rot="10800000" flipH="1">
            <a:off x="3263900" y="1371600"/>
            <a:ext cx="731838" cy="1122363"/>
          </a:xfrm>
          <a:prstGeom prst="curvedRightArrow">
            <a:avLst>
              <a:gd name="adj1" fmla="val 24971"/>
              <a:gd name="adj2" fmla="val 49935"/>
              <a:gd name="adj3" fmla="val 28569"/>
            </a:avLst>
          </a:prstGeom>
          <a:solidFill>
            <a:schemeClr val="accent1"/>
          </a:solidFill>
          <a:ln w="12700">
            <a:solidFill>
              <a:srgbClr val="42719B"/>
            </a:solidFill>
            <a:miter lim="800000"/>
            <a:headEnd type="none" w="sm" len="sm"/>
            <a:tailEnd type="none" w="sm" len="sm"/>
          </a:ln>
        </p:spPr>
        <p:txBody>
          <a:bodyPr lIns="91425" tIns="45700" rIns="91425" bIns="45700" anchor="ctr"/>
          <a:lstStyle/>
          <a:p>
            <a:pPr algn="ctr">
              <a:buClr>
                <a:srgbClr val="000000"/>
              </a:buClr>
              <a:buSzPts val="1800"/>
              <a:buFont typeface="Arial" charset="0"/>
              <a:buNone/>
            </a:pPr>
            <a:endParaRPr lang="en-GB" sz="1800">
              <a:latin typeface="Calibri" pitchFamily="34" charset="0"/>
              <a:sym typeface="Calibri" pitchFamily="34" charset="0"/>
            </a:endParaRPr>
          </a:p>
        </p:txBody>
      </p:sp>
      <p:pic>
        <p:nvPicPr>
          <p:cNvPr id="14346" name="Google Shape;93;p1"/>
          <p:cNvPicPr preferRelativeResize="0">
            <a:picLocks noChangeAspect="1" noChangeArrowheads="1"/>
          </p:cNvPicPr>
          <p:nvPr/>
        </p:nvPicPr>
        <p:blipFill>
          <a:blip r:embed="rId4"/>
          <a:srcRect/>
          <a:stretch>
            <a:fillRect/>
          </a:stretch>
        </p:blipFill>
        <p:spPr bwMode="auto">
          <a:xfrm>
            <a:off x="8720138" y="2106613"/>
            <a:ext cx="3135312" cy="2105025"/>
          </a:xfrm>
          <a:prstGeom prst="rect">
            <a:avLst/>
          </a:prstGeom>
          <a:noFill/>
          <a:ln w="9525">
            <a:noFill/>
            <a:miter lim="800000"/>
            <a:headEnd/>
            <a:tailEnd/>
          </a:ln>
        </p:spPr>
      </p:pic>
      <p:pic>
        <p:nvPicPr>
          <p:cNvPr id="14347" name="Google Shape;94;p1"/>
          <p:cNvPicPr preferRelativeResize="0">
            <a:picLocks noChangeAspect="1" noChangeArrowheads="1"/>
          </p:cNvPicPr>
          <p:nvPr/>
        </p:nvPicPr>
        <p:blipFill>
          <a:blip r:embed="rId5"/>
          <a:srcRect/>
          <a:stretch>
            <a:fillRect/>
          </a:stretch>
        </p:blipFill>
        <p:spPr bwMode="auto">
          <a:xfrm>
            <a:off x="9102725" y="5095875"/>
            <a:ext cx="2344738" cy="1585913"/>
          </a:xfrm>
          <a:prstGeom prst="rect">
            <a:avLst/>
          </a:prstGeom>
          <a:noFill/>
          <a:ln w="9525">
            <a:noFill/>
            <a:miter lim="800000"/>
            <a:headEnd/>
            <a:tailEnd/>
          </a:ln>
        </p:spPr>
      </p:pic>
      <p:pic>
        <p:nvPicPr>
          <p:cNvPr id="14348" name="Google Shape;95;p1"/>
          <p:cNvPicPr preferRelativeResize="0">
            <a:picLocks noChangeAspect="1" noChangeArrowheads="1"/>
          </p:cNvPicPr>
          <p:nvPr/>
        </p:nvPicPr>
        <p:blipFill>
          <a:blip r:embed="rId6"/>
          <a:srcRect/>
          <a:stretch>
            <a:fillRect/>
          </a:stretch>
        </p:blipFill>
        <p:spPr bwMode="auto">
          <a:xfrm rot="-3">
            <a:off x="-80963" y="2662238"/>
            <a:ext cx="3649663" cy="2433637"/>
          </a:xfrm>
          <a:prstGeom prst="rect">
            <a:avLst/>
          </a:prstGeom>
          <a:noFill/>
          <a:ln w="9525">
            <a:noFill/>
            <a:miter lim="800000"/>
            <a:headEnd/>
            <a:tailEnd/>
          </a:ln>
        </p:spPr>
      </p:pic>
      <p:sp>
        <p:nvSpPr>
          <p:cNvPr id="14349" name="Google Shape;96;p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DF00CEA1-79E2-45DA-945B-38364AE27D76}" type="slidenum">
              <a:rPr lang="en-GB" sz="1200">
                <a:solidFill>
                  <a:srgbClr val="888888"/>
                </a:solidFill>
                <a:latin typeface="Calibri" pitchFamily="34" charset="0"/>
                <a:sym typeface="Calibri" pitchFamily="34" charset="0"/>
              </a:rPr>
              <a:pPr algn="r">
                <a:buClr>
                  <a:srgbClr val="000000"/>
                </a:buClr>
                <a:buSzPts val="1200"/>
                <a:buFont typeface="Arial" charset="0"/>
                <a:buNone/>
              </a:pPr>
              <a:t>1</a:t>
            </a:fld>
            <a:endParaRPr lang="en-GB" sz="1200">
              <a:solidFill>
                <a:srgbClr val="888888"/>
              </a:solidFill>
              <a:latin typeface="Calibri" pitchFamily="34" charset="0"/>
              <a:sym typeface="Calibri" pitchFamily="34" charset="0"/>
            </a:endParaRPr>
          </a:p>
        </p:txBody>
      </p:sp>
      <p:sp>
        <p:nvSpPr>
          <p:cNvPr id="14350" name="Google Shape;97;p1"/>
          <p:cNvSpPr txBox="1">
            <a:spLocks noChangeArrowheads="1"/>
          </p:cNvSpPr>
          <p:nvPr/>
        </p:nvSpPr>
        <p:spPr bwMode="auto">
          <a:xfrm>
            <a:off x="269875" y="6307138"/>
            <a:ext cx="3097213" cy="400050"/>
          </a:xfrm>
          <a:prstGeom prst="rect">
            <a:avLst/>
          </a:prstGeom>
          <a:noFill/>
          <a:ln w="9525">
            <a:noFill/>
            <a:miter lim="800000"/>
            <a:headEnd/>
            <a:tailEnd/>
          </a:ln>
        </p:spPr>
        <p:txBody>
          <a:bodyPr lIns="91425" tIns="91425" rIns="91425" bIns="91425">
            <a:spAutoFit/>
          </a:bodyPr>
          <a:lstStyle/>
          <a:p>
            <a:pPr>
              <a:buClr>
                <a:srgbClr val="000000"/>
              </a:buClr>
              <a:buFont typeface="Arial" charset="0"/>
              <a:buNone/>
            </a:pPr>
            <a:r>
              <a:rPr lang="en-GB">
                <a:latin typeface="Calibri" pitchFamily="34" charset="0"/>
                <a:sym typeface="Calibri" pitchFamily="34" charset="0"/>
              </a:rPr>
              <a:t>Lyndsey Bolton June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Google Shape;211;gbc37103e0c_0_121"/>
          <p:cNvSpPr txBox="1">
            <a:spLocks noChangeArrowheads="1"/>
          </p:cNvSpPr>
          <p:nvPr/>
        </p:nvSpPr>
        <p:spPr bwMode="auto">
          <a:xfrm>
            <a:off x="0" y="0"/>
            <a:ext cx="12192000" cy="1347788"/>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400">
                <a:solidFill>
                  <a:srgbClr val="FFFFFF"/>
                </a:solidFill>
                <a:latin typeface="Calibri" pitchFamily="34" charset="0"/>
                <a:sym typeface="Calibri" pitchFamily="34" charset="0"/>
              </a:rPr>
              <a:t>Character of an Inspiring Changemaker</a:t>
            </a:r>
            <a:endParaRPr lang="en-GB" sz="33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32770" name="Google Shape;212;gbc37103e0c_0_12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32771" name="Google Shape;213;gbc37103e0c_0_121"/>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214" name="Google Shape;214;gbc37103e0c_0_121"/>
          <p:cNvSpPr/>
          <p:nvPr/>
        </p:nvSpPr>
        <p:spPr>
          <a:xfrm>
            <a:off x="4760913" y="1555750"/>
            <a:ext cx="1982787" cy="1874838"/>
          </a:xfrm>
          <a:prstGeom prst="ellipse">
            <a:avLst/>
          </a:prstGeom>
          <a:solidFill>
            <a:srgbClr val="FF0000"/>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a:t>Active Learner</a:t>
            </a:r>
          </a:p>
        </p:txBody>
      </p:sp>
      <p:sp>
        <p:nvSpPr>
          <p:cNvPr id="215" name="Google Shape;215;gbc37103e0c_0_121"/>
          <p:cNvSpPr/>
          <p:nvPr/>
        </p:nvSpPr>
        <p:spPr>
          <a:xfrm>
            <a:off x="228600"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Enjoy meeting challenges,not just for praise</a:t>
            </a:r>
          </a:p>
        </p:txBody>
      </p:sp>
      <p:sp>
        <p:nvSpPr>
          <p:cNvPr id="216" name="Google Shape;216;gbc37103e0c_0_121"/>
          <p:cNvSpPr/>
          <p:nvPr/>
        </p:nvSpPr>
        <p:spPr>
          <a:xfrm>
            <a:off x="1468438" y="134778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Pleased when goals are met</a:t>
            </a:r>
          </a:p>
        </p:txBody>
      </p:sp>
      <p:sp>
        <p:nvSpPr>
          <p:cNvPr id="217" name="Google Shape;217;gbc37103e0c_0_121"/>
          <p:cNvSpPr/>
          <p:nvPr/>
        </p:nvSpPr>
        <p:spPr>
          <a:xfrm>
            <a:off x="228600" y="3255963"/>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Pride in accomplish</a:t>
            </a:r>
          </a:p>
          <a:p>
            <a:pPr algn="ctr">
              <a:buClr>
                <a:srgbClr val="000000"/>
              </a:buClr>
              <a:buSzPts val="1100"/>
              <a:buFont typeface="Arial" charset="0"/>
              <a:buNone/>
            </a:pPr>
            <a:r>
              <a:rPr lang="en-GB" sz="1100"/>
              <a:t>ing something not just end product</a:t>
            </a:r>
          </a:p>
        </p:txBody>
      </p:sp>
      <p:sp>
        <p:nvSpPr>
          <p:cNvPr id="218" name="Google Shape;218;gbc37103e0c_0_121"/>
          <p:cNvSpPr/>
          <p:nvPr/>
        </p:nvSpPr>
        <p:spPr>
          <a:xfrm>
            <a:off x="1468438" y="2600325"/>
            <a:ext cx="1530350" cy="1258888"/>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200" b="1"/>
              <a:t>Enjoys achieving </a:t>
            </a:r>
          </a:p>
        </p:txBody>
      </p:sp>
      <p:cxnSp>
        <p:nvCxnSpPr>
          <p:cNvPr id="32777" name="Google Shape;219;gbc37103e0c_0_121"/>
          <p:cNvCxnSpPr>
            <a:cxnSpLocks noChangeShapeType="1"/>
            <a:stCxn id="214" idx="2"/>
            <a:endCxn id="220" idx="3"/>
          </p:cNvCxnSpPr>
          <p:nvPr/>
        </p:nvCxnSpPr>
        <p:spPr bwMode="auto">
          <a:xfrm flipH="1">
            <a:off x="4246563" y="2493963"/>
            <a:ext cx="514350" cy="107950"/>
          </a:xfrm>
          <a:prstGeom prst="straightConnector1">
            <a:avLst/>
          </a:prstGeom>
          <a:noFill/>
          <a:ln w="38100">
            <a:solidFill>
              <a:srgbClr val="0070C0"/>
            </a:solidFill>
            <a:round/>
            <a:headEnd/>
            <a:tailEnd/>
          </a:ln>
        </p:spPr>
      </p:cxnSp>
      <p:cxnSp>
        <p:nvCxnSpPr>
          <p:cNvPr id="32778" name="Google Shape;221;gbc37103e0c_0_121"/>
          <p:cNvCxnSpPr>
            <a:cxnSpLocks noChangeShapeType="1"/>
            <a:stCxn id="214" idx="6"/>
          </p:cNvCxnSpPr>
          <p:nvPr/>
        </p:nvCxnSpPr>
        <p:spPr bwMode="auto">
          <a:xfrm>
            <a:off x="6743700" y="2493963"/>
            <a:ext cx="998538" cy="184150"/>
          </a:xfrm>
          <a:prstGeom prst="straightConnector1">
            <a:avLst/>
          </a:prstGeom>
          <a:noFill/>
          <a:ln w="38100">
            <a:solidFill>
              <a:srgbClr val="0070C0"/>
            </a:solidFill>
            <a:round/>
            <a:headEnd/>
            <a:tailEnd/>
          </a:ln>
        </p:spPr>
      </p:cxnSp>
      <p:cxnSp>
        <p:nvCxnSpPr>
          <p:cNvPr id="32779" name="Google Shape;222;gbc37103e0c_0_121"/>
          <p:cNvCxnSpPr>
            <a:cxnSpLocks noChangeShapeType="1"/>
            <a:stCxn id="214" idx="4"/>
          </p:cNvCxnSpPr>
          <p:nvPr/>
        </p:nvCxnSpPr>
        <p:spPr bwMode="auto">
          <a:xfrm>
            <a:off x="5751513" y="3430588"/>
            <a:ext cx="0" cy="684212"/>
          </a:xfrm>
          <a:prstGeom prst="straightConnector1">
            <a:avLst/>
          </a:prstGeom>
          <a:noFill/>
          <a:ln w="38100">
            <a:solidFill>
              <a:srgbClr val="0070C0"/>
            </a:solidFill>
            <a:round/>
            <a:headEnd/>
            <a:tailEnd/>
          </a:ln>
        </p:spPr>
      </p:cxnSp>
      <p:sp>
        <p:nvSpPr>
          <p:cNvPr id="223" name="Google Shape;223;gbc37103e0c_0_121"/>
          <p:cNvSpPr/>
          <p:nvPr/>
        </p:nvSpPr>
        <p:spPr>
          <a:xfrm>
            <a:off x="4987925" y="4933950"/>
            <a:ext cx="1528763" cy="1258888"/>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b="1"/>
              <a:t>Involved and </a:t>
            </a:r>
            <a:r>
              <a:rPr lang="en-GB" sz="800" b="1"/>
              <a:t>concentrating</a:t>
            </a:r>
          </a:p>
        </p:txBody>
      </p:sp>
      <p:sp>
        <p:nvSpPr>
          <p:cNvPr id="224" name="Google Shape;224;gbc37103e0c_0_121"/>
          <p:cNvSpPr/>
          <p:nvPr/>
        </p:nvSpPr>
        <p:spPr>
          <a:xfrm>
            <a:off x="3783013"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Paying attention to details</a:t>
            </a:r>
          </a:p>
        </p:txBody>
      </p:sp>
      <p:sp>
        <p:nvSpPr>
          <p:cNvPr id="225" name="Google Shape;225;gbc37103e0c_0_121"/>
          <p:cNvSpPr/>
          <p:nvPr/>
        </p:nvSpPr>
        <p:spPr>
          <a:xfrm>
            <a:off x="3783013" y="555942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Able to show high levels of energy and fascination</a:t>
            </a:r>
          </a:p>
        </p:txBody>
      </p:sp>
      <p:sp>
        <p:nvSpPr>
          <p:cNvPr id="226" name="Google Shape;226;gbc37103e0c_0_121"/>
          <p:cNvSpPr/>
          <p:nvPr/>
        </p:nvSpPr>
        <p:spPr>
          <a:xfrm>
            <a:off x="6205538" y="553243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Goal directed behaviour</a:t>
            </a:r>
          </a:p>
        </p:txBody>
      </p:sp>
      <p:sp>
        <p:nvSpPr>
          <p:cNvPr id="227" name="Google Shape;227;gbc37103e0c_0_121"/>
          <p:cNvSpPr/>
          <p:nvPr/>
        </p:nvSpPr>
        <p:spPr>
          <a:xfrm>
            <a:off x="6205538"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Corrects mistakes themselves</a:t>
            </a:r>
          </a:p>
        </p:txBody>
      </p:sp>
      <p:sp>
        <p:nvSpPr>
          <p:cNvPr id="228" name="Google Shape;228;gbc37103e0c_0_121"/>
          <p:cNvSpPr/>
          <p:nvPr/>
        </p:nvSpPr>
        <p:spPr>
          <a:xfrm>
            <a:off x="8577263" y="2600325"/>
            <a:ext cx="1530350" cy="1258888"/>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900" b="1"/>
              <a:t>Keeps on trying when encountering difficulties</a:t>
            </a:r>
          </a:p>
        </p:txBody>
      </p:sp>
      <p:sp>
        <p:nvSpPr>
          <p:cNvPr id="229" name="Google Shape;229;gbc37103e0c_0_121"/>
          <p:cNvSpPr/>
          <p:nvPr/>
        </p:nvSpPr>
        <p:spPr>
          <a:xfrm>
            <a:off x="8577263" y="1397000"/>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A belief that keeping on trying or change actions will pay off</a:t>
            </a:r>
          </a:p>
        </p:txBody>
      </p:sp>
      <p:sp>
        <p:nvSpPr>
          <p:cNvPr id="230" name="Google Shape;230;gbc37103e0c_0_121"/>
          <p:cNvSpPr/>
          <p:nvPr/>
        </p:nvSpPr>
        <p:spPr>
          <a:xfrm>
            <a:off x="9799638" y="1997075"/>
            <a:ext cx="147320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Sticking with an activity even when faced with challenges</a:t>
            </a:r>
          </a:p>
        </p:txBody>
      </p:sp>
      <p:sp>
        <p:nvSpPr>
          <p:cNvPr id="231" name="Google Shape;231;gbc37103e0c_0_121"/>
          <p:cNvSpPr/>
          <p:nvPr/>
        </p:nvSpPr>
        <p:spPr>
          <a:xfrm>
            <a:off x="9799638" y="3230563"/>
            <a:ext cx="147320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000"/>
              <a:t>Use a range of strategies to reach a goal they have set themselves</a:t>
            </a:r>
          </a:p>
        </p:txBody>
      </p:sp>
      <p:sp>
        <p:nvSpPr>
          <p:cNvPr id="220" name="Google Shape;220;gbc37103e0c_0_121"/>
          <p:cNvSpPr/>
          <p:nvPr/>
        </p:nvSpPr>
        <p:spPr>
          <a:xfrm>
            <a:off x="2717800" y="1971675"/>
            <a:ext cx="1528763"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232" name="Google Shape;232;gbc37103e0c_0_121"/>
          <p:cNvSpPr txBox="1"/>
          <p:nvPr/>
        </p:nvSpPr>
        <p:spPr>
          <a:xfrm>
            <a:off x="2906713" y="2386013"/>
            <a:ext cx="1149350" cy="400050"/>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70AD47"/>
                </a:solidFill>
                <a:latin typeface="Calibri" pitchFamily="34" charset="0"/>
                <a:sym typeface="Calibri" pitchFamily="34" charset="0"/>
              </a:rPr>
              <a:t>Aspiration</a:t>
            </a:r>
          </a:p>
        </p:txBody>
      </p:sp>
      <p:sp>
        <p:nvSpPr>
          <p:cNvPr id="233" name="Google Shape;233;gbc37103e0c_0_121"/>
          <p:cNvSpPr/>
          <p:nvPr/>
        </p:nvSpPr>
        <p:spPr>
          <a:xfrm>
            <a:off x="7356475" y="19970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234" name="Google Shape;234;gbc37103e0c_0_121"/>
          <p:cNvSpPr txBox="1"/>
          <p:nvPr/>
        </p:nvSpPr>
        <p:spPr>
          <a:xfrm>
            <a:off x="7446963" y="2298700"/>
            <a:ext cx="1350962" cy="831850"/>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70AD47"/>
                </a:solidFill>
                <a:latin typeface="Calibri" pitchFamily="34" charset="0"/>
                <a:sym typeface="Calibri" pitchFamily="34" charset="0"/>
              </a:rPr>
              <a:t>Resilience</a:t>
            </a:r>
          </a:p>
          <a:p>
            <a:pPr>
              <a:buClr>
                <a:srgbClr val="000000"/>
              </a:buClr>
              <a:buFont typeface="Arial" charset="0"/>
              <a:buNone/>
            </a:pPr>
            <a:endParaRPr lang="en-GB" b="1">
              <a:solidFill>
                <a:srgbClr val="70AD47"/>
              </a:solidFill>
              <a:latin typeface="Calibri" pitchFamily="34" charset="0"/>
              <a:sym typeface="Calibri" pitchFamily="34" charset="0"/>
            </a:endParaRPr>
          </a:p>
          <a:p>
            <a:pPr algn="ctr">
              <a:buClr>
                <a:srgbClr val="000000"/>
              </a:buClr>
              <a:buFont typeface="Arial" charset="0"/>
              <a:buNone/>
            </a:pPr>
            <a:endParaRPr lang="en-GB" b="1">
              <a:solidFill>
                <a:srgbClr val="70AD47"/>
              </a:solidFill>
              <a:latin typeface="Calibri" pitchFamily="34" charset="0"/>
              <a:sym typeface="Calibri" pitchFamily="34" charset="0"/>
            </a:endParaRPr>
          </a:p>
        </p:txBody>
      </p:sp>
      <p:sp>
        <p:nvSpPr>
          <p:cNvPr id="235" name="Google Shape;235;gbc37103e0c_0_121"/>
          <p:cNvSpPr/>
          <p:nvPr/>
        </p:nvSpPr>
        <p:spPr>
          <a:xfrm>
            <a:off x="5022850" y="3673475"/>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236" name="Google Shape;236;gbc37103e0c_0_121"/>
          <p:cNvSpPr txBox="1"/>
          <p:nvPr/>
        </p:nvSpPr>
        <p:spPr>
          <a:xfrm>
            <a:off x="5103813" y="4003675"/>
            <a:ext cx="1350962" cy="830263"/>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70AD47"/>
                </a:solidFill>
                <a:latin typeface="Calibri" pitchFamily="34" charset="0"/>
                <a:sym typeface="Calibri" pitchFamily="34" charset="0"/>
              </a:rPr>
              <a:t>Determination</a:t>
            </a:r>
          </a:p>
          <a:p>
            <a:pPr>
              <a:buClr>
                <a:srgbClr val="000000"/>
              </a:buClr>
              <a:buFont typeface="Arial" charset="0"/>
              <a:buNone/>
            </a:pPr>
            <a:endParaRPr lang="en-GB" b="1">
              <a:solidFill>
                <a:srgbClr val="70AD47"/>
              </a:solidFill>
              <a:latin typeface="Calibri" pitchFamily="34" charset="0"/>
              <a:sym typeface="Calibri" pitchFamily="34" charset="0"/>
            </a:endParaRPr>
          </a:p>
          <a:p>
            <a:pPr algn="ctr">
              <a:buClr>
                <a:srgbClr val="000000"/>
              </a:buClr>
              <a:buFont typeface="Arial" charset="0"/>
              <a:buNone/>
            </a:pPr>
            <a:endParaRPr lang="en-GB" b="1">
              <a:solidFill>
                <a:srgbClr val="70AD47"/>
              </a:solidFill>
              <a:latin typeface="Calibri" pitchFamily="34" charset="0"/>
              <a:sym typeface="Calibri" pitchFamily="34" charset="0"/>
            </a:endParaRPr>
          </a:p>
        </p:txBody>
      </p:sp>
      <p:pic>
        <p:nvPicPr>
          <p:cNvPr id="32795" name="Google Shape;237;gbc37103e0c_0_121"/>
          <p:cNvPicPr preferRelativeResize="0">
            <a:picLocks noChangeAspect="1" noChangeArrowheads="1"/>
          </p:cNvPicPr>
          <p:nvPr/>
        </p:nvPicPr>
        <p:blipFill>
          <a:blip r:embed="rId5"/>
          <a:srcRect/>
          <a:stretch>
            <a:fillRect/>
          </a:stretch>
        </p:blipFill>
        <p:spPr bwMode="auto">
          <a:xfrm rot="-3">
            <a:off x="7505700" y="52388"/>
            <a:ext cx="1814513" cy="1209675"/>
          </a:xfrm>
          <a:prstGeom prst="rect">
            <a:avLst/>
          </a:prstGeom>
          <a:noFill/>
          <a:ln w="9525">
            <a:noFill/>
            <a:miter lim="800000"/>
            <a:headEnd/>
            <a:tailEnd/>
          </a:ln>
        </p:spPr>
      </p:pic>
      <p:sp>
        <p:nvSpPr>
          <p:cNvPr id="32796" name="Google Shape;238;gbc37103e0c_0_12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D1B8C8A2-B96D-417D-BCE3-B6E76BC31F05}" type="slidenum">
              <a:rPr lang="en-GB" sz="1200">
                <a:solidFill>
                  <a:srgbClr val="888888"/>
                </a:solidFill>
                <a:latin typeface="Calibri" pitchFamily="34" charset="0"/>
                <a:sym typeface="Calibri" pitchFamily="34" charset="0"/>
              </a:rPr>
              <a:pPr algn="r">
                <a:buClr>
                  <a:srgbClr val="000000"/>
                </a:buClr>
                <a:buSzPts val="1200"/>
                <a:buFont typeface="Arial" charset="0"/>
                <a:buNone/>
              </a:pPr>
              <a:t>10</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Google Shape;243;gc2ed02a440_0_69"/>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34818" name="Google Shape;244;gc2ed02a440_0_69"/>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34819" name="Google Shape;245;gc2ed02a440_0_69"/>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246" name="Google Shape;246;gc2ed02a440_0_69"/>
          <p:cNvGraphicFramePr>
            <a:graphicFrameLocks noGrp="1"/>
          </p:cNvGraphicFramePr>
          <p:nvPr/>
        </p:nvGraphicFramePr>
        <p:xfrm>
          <a:off x="198438" y="1581150"/>
          <a:ext cx="11618912" cy="6864350"/>
        </p:xfrm>
        <a:graphic>
          <a:graphicData uri="http://schemas.openxmlformats.org/drawingml/2006/table">
            <a:tbl>
              <a:tblPr/>
              <a:tblGrid>
                <a:gridCol w="11618912"/>
              </a:tblGrid>
              <a:tr h="628650">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ACTIVE LEARNERS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Practitioner</a:t>
                      </a:r>
                      <a:endParaRPr kumimoji="0" lang="en-GB" sz="13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25291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GB" sz="1200" b="0" i="0" u="none" strike="noStrike" cap="none" normalizeH="0" baseline="0" smtClean="0">
                        <a:ln>
                          <a:noFill/>
                        </a:ln>
                        <a:solidFill>
                          <a:srgbClr val="000000"/>
                        </a:solidFill>
                        <a:effectLst/>
                        <a:latin typeface="Calibri" pitchFamily="34" charset="0"/>
                        <a:cs typeface="Arial" charset="0"/>
                        <a:sym typeface="Calibri" pitchFamily="34" charset="0"/>
                      </a:endParaRP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a Key person approach adopted by all setting to give children a secure base of care and affections, together with supportive routines, helping younger children to explore and play confidently and to allow for clear and effective communication with parents and families?</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introduce and initiate opportunities to play and explore freely inside and outside to promote curiosity, fun and enjoyment?</a:t>
                      </a:r>
                    </a:p>
                    <a:p>
                      <a:pPr marL="0" marR="0" lvl="0" indent="0" algn="l" defTabSz="914400" rtl="0" eaLnBrk="1" fontAlgn="base" latinLnBrk="0" hangingPunct="1">
                        <a:lnSpc>
                          <a:spcPct val="150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hands on practical learning experiences implemented to engage and inspire children’s learning and development? Is there a balance of child and adult initiated experiences?</a:t>
                      </a:r>
                    </a:p>
                    <a:p>
                      <a:pPr marL="0" marR="0" lvl="0" indent="0" algn="l" defTabSz="914400" rtl="0" eaLnBrk="1" fontAlgn="base" latinLnBrk="0" hangingPunct="1">
                        <a:lnSpc>
                          <a:spcPct val="150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talk modelled to foster communication and development of ideas? Questioning/mirroring/extending ideas?</a:t>
                      </a:r>
                    </a:p>
                    <a:p>
                      <a:pPr marL="0" marR="0" lvl="0" indent="0" algn="l" defTabSz="914400" rtl="0" eaLnBrk="1" fontAlgn="base" latinLnBrk="0" hangingPunct="1">
                        <a:lnSpc>
                          <a:spcPct val="115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the pace of learning adapted to suit different learners. Is time is allowed for children to revisit and repeat activities; making connections and consolidating learning?</a:t>
                      </a:r>
                    </a:p>
                    <a:p>
                      <a:pPr marL="0" marR="0" lvl="0" indent="0" algn="l" defTabSz="914400" rtl="0" eaLnBrk="1" fontAlgn="base" latinLnBrk="0" hangingPunct="1">
                        <a:lnSpc>
                          <a:spcPct val="115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help children to think about what might support them most, taking care not to offer help too soon and observing carefully whether a child needs time and space to try something on their own?</a:t>
                      </a:r>
                    </a:p>
                    <a:p>
                      <a:pPr marL="0" marR="0" lvl="0" indent="0" algn="l" defTabSz="914400" rtl="0" eaLnBrk="1" fontAlgn="base" latinLnBrk="0" hangingPunct="1">
                        <a:lnSpc>
                          <a:spcPct val="115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an environment of determination and resilience encouraged, children learning through trial and error?</a:t>
                      </a:r>
                    </a:p>
                    <a:p>
                      <a:pPr marL="0" marR="0" lvl="0" indent="0" algn="l" defTabSz="914400" rtl="0" eaLnBrk="1" fontAlgn="base" latinLnBrk="0" hangingPunct="1">
                        <a:lnSpc>
                          <a:spcPct val="115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support children in seeing making mistakes as a great opportunity for growth?</a:t>
                      </a:r>
                    </a:p>
                    <a:p>
                      <a:pPr marL="0" marR="0" lvl="0" indent="0" algn="l" defTabSz="914400" rtl="0" eaLnBrk="1" fontAlgn="base" latinLnBrk="0" hangingPunct="1">
                        <a:lnSpc>
                          <a:spcPct val="115000"/>
                        </a:lnSpc>
                        <a:spcBef>
                          <a:spcPct val="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practitioners modelling being an active learner, trying things out, asking questions, investigating and exploring in a range of situations. ‘I wonder what happens when’ ‘ I wonder if….’ ‘I might try…..’</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GB" sz="12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4828" name="Google Shape;247;gc2ed02a440_0_69"/>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56F3FE69-B02F-42D7-B051-921A260533F3}" type="slidenum">
              <a:rPr lang="en-GB" sz="1200">
                <a:solidFill>
                  <a:srgbClr val="888888"/>
                </a:solidFill>
                <a:latin typeface="Calibri" pitchFamily="34" charset="0"/>
                <a:sym typeface="Calibri" pitchFamily="34" charset="0"/>
              </a:rPr>
              <a:pPr algn="r">
                <a:buClr>
                  <a:srgbClr val="000000"/>
                </a:buClr>
                <a:buSzPts val="1200"/>
                <a:buFont typeface="Arial" charset="0"/>
                <a:buNone/>
              </a:pPr>
              <a:t>11</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Google Shape;252;gc2ed02a440_0_37"/>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36866" name="Google Shape;253;gc2ed02a440_0_37"/>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36867" name="Google Shape;254;gc2ed02a440_0_37"/>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255" name="Google Shape;255;gc2ed02a440_0_37"/>
          <p:cNvGraphicFramePr>
            <a:graphicFrameLocks noGrp="1"/>
          </p:cNvGraphicFramePr>
          <p:nvPr/>
        </p:nvGraphicFramePr>
        <p:xfrm>
          <a:off x="312738" y="1687513"/>
          <a:ext cx="11610975" cy="5367337"/>
        </p:xfrm>
        <a:graphic>
          <a:graphicData uri="http://schemas.openxmlformats.org/drawingml/2006/table">
            <a:tbl>
              <a:tblPr/>
              <a:tblGrid>
                <a:gridCol w="11610975"/>
              </a:tblGrid>
              <a:tr h="511175">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ACTIVE LEARNERS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Environment</a:t>
                      </a:r>
                      <a:endParaRPr kumimoji="0" lang="en-GB" sz="13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010025">
                <a:tc>
                  <a:txBody>
                    <a:bodyPr/>
                    <a:lstStyle/>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independent and actively involved in their learning?</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present an appropriate challenge to enable children to develop perseverance?</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confident and independent exploring and using their environment? </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opportunities for them to plan and design their own activities?</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able to  access and put away materials with independence?</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provide plenty of high-quality, open-ended resources for children to play with freely, inside and outdoors. Suggestion: children can use wooden blocks to make lots of different structures/loose parts etc</a:t>
                      </a:r>
                    </a:p>
                    <a:p>
                      <a:pPr marL="2286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furniture provided at the right height for the learners within the setting?</a:t>
                      </a:r>
                    </a:p>
                    <a:p>
                      <a:pPr marL="2286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have a careful balance of areas which stimulate children’s interest and areas which calm overstimulated children?</a:t>
                      </a:r>
                    </a:p>
                    <a:p>
                      <a:pPr marL="2286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allow for children to sit, play and learn alongside each other? </a:t>
                      </a:r>
                    </a:p>
                    <a:p>
                      <a:pPr marL="228600" marR="0" lvl="0" indent="-317500" algn="l" defTabSz="914400" rtl="0" eaLnBrk="1" fontAlgn="base" latinLnBrk="0" hangingPunct="1">
                        <a:lnSpc>
                          <a:spcPct val="115000"/>
                        </a:lnSpc>
                        <a:spcBef>
                          <a:spcPct val="0"/>
                        </a:spcBef>
                        <a:spcAft>
                          <a:spcPts val="1000"/>
                        </a:spcAft>
                        <a:buClrTx/>
                        <a:buSzPts val="15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classroom displays recognise and encourage the character of an active learner?</a:t>
                      </a:r>
                      <a:endParaRPr kumimoji="0" lang="en-GB" sz="15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6876" name="Google Shape;256;gc2ed02a440_0_37"/>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B4EEC1BC-19F4-4728-8A9A-37593F14B482}" type="slidenum">
              <a:rPr lang="en-GB" sz="1200">
                <a:solidFill>
                  <a:srgbClr val="888888"/>
                </a:solidFill>
                <a:latin typeface="Calibri" pitchFamily="34" charset="0"/>
                <a:sym typeface="Calibri" pitchFamily="34" charset="0"/>
              </a:rPr>
              <a:pPr algn="r">
                <a:buClr>
                  <a:srgbClr val="000000"/>
                </a:buClr>
                <a:buSzPts val="1200"/>
                <a:buFont typeface="Arial" charset="0"/>
                <a:buNone/>
              </a:pPr>
              <a:t>12</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Google Shape;261;gbc37103e0c_0_95"/>
          <p:cNvSpPr txBox="1">
            <a:spLocks noChangeArrowheads="1"/>
          </p:cNvSpPr>
          <p:nvPr/>
        </p:nvSpPr>
        <p:spPr bwMode="auto">
          <a:xfrm>
            <a:off x="0" y="0"/>
            <a:ext cx="12192000" cy="139700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600">
                <a:solidFill>
                  <a:srgbClr val="FFFFFF"/>
                </a:solidFill>
                <a:latin typeface="Calibri" pitchFamily="34" charset="0"/>
                <a:sym typeface="Calibri" pitchFamily="34" charset="0"/>
              </a:rPr>
              <a:t>Character of an Inspiring Changemaker</a:t>
            </a:r>
            <a:endParaRPr lang="en-GB" sz="35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38914" name="Google Shape;262;gbc37103e0c_0_95"/>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38915" name="Google Shape;263;gbc37103e0c_0_95"/>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264" name="Google Shape;264;gbc37103e0c_0_95"/>
          <p:cNvSpPr/>
          <p:nvPr/>
        </p:nvSpPr>
        <p:spPr>
          <a:xfrm>
            <a:off x="4760913" y="1555750"/>
            <a:ext cx="1982787" cy="1874838"/>
          </a:xfrm>
          <a:prstGeom prst="ellipse">
            <a:avLst/>
          </a:prstGeom>
          <a:solidFill>
            <a:schemeClr val="accent6"/>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600" b="1"/>
              <a:t>Creative and Critical Thinke</a:t>
            </a:r>
            <a:r>
              <a:rPr lang="en-GB" sz="1600"/>
              <a:t>r</a:t>
            </a:r>
          </a:p>
        </p:txBody>
      </p:sp>
      <p:sp>
        <p:nvSpPr>
          <p:cNvPr id="265" name="Google Shape;265;gbc37103e0c_0_95"/>
          <p:cNvSpPr/>
          <p:nvPr/>
        </p:nvSpPr>
        <p:spPr>
          <a:xfrm>
            <a:off x="228600"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Uses pretend play to think beyond ‘here and now’ (perspective)</a:t>
            </a:r>
          </a:p>
        </p:txBody>
      </p:sp>
      <p:sp>
        <p:nvSpPr>
          <p:cNvPr id="266" name="Google Shape;266;gbc37103e0c_0_95"/>
          <p:cNvSpPr/>
          <p:nvPr/>
        </p:nvSpPr>
        <p:spPr>
          <a:xfrm>
            <a:off x="1468438" y="134778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Takes part in simple pretend play</a:t>
            </a:r>
          </a:p>
        </p:txBody>
      </p:sp>
      <p:sp>
        <p:nvSpPr>
          <p:cNvPr id="267" name="Google Shape;267;gbc37103e0c_0_95"/>
          <p:cNvSpPr/>
          <p:nvPr/>
        </p:nvSpPr>
        <p:spPr>
          <a:xfrm>
            <a:off x="228600" y="3255963"/>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Review progress, check how well an activity is going</a:t>
            </a:r>
          </a:p>
        </p:txBody>
      </p:sp>
      <p:sp>
        <p:nvSpPr>
          <p:cNvPr id="268" name="Google Shape;268;gbc37103e0c_0_95"/>
          <p:cNvSpPr/>
          <p:nvPr/>
        </p:nvSpPr>
        <p:spPr>
          <a:xfrm>
            <a:off x="1468438" y="2600325"/>
            <a:ext cx="1530350" cy="1258888"/>
          </a:xfrm>
          <a:prstGeom prst="flowChartPreparation">
            <a:avLst/>
          </a:prstGeom>
          <a:solidFill>
            <a:schemeClr val="accent6"/>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Chooses and develops strategies</a:t>
            </a:r>
          </a:p>
        </p:txBody>
      </p:sp>
      <p:cxnSp>
        <p:nvCxnSpPr>
          <p:cNvPr id="38921" name="Google Shape;269;gbc37103e0c_0_95"/>
          <p:cNvCxnSpPr>
            <a:cxnSpLocks noChangeShapeType="1"/>
            <a:stCxn id="264" idx="2"/>
            <a:endCxn id="270" idx="3"/>
          </p:cNvCxnSpPr>
          <p:nvPr/>
        </p:nvCxnSpPr>
        <p:spPr bwMode="auto">
          <a:xfrm flipH="1">
            <a:off x="4219575" y="2493963"/>
            <a:ext cx="541338" cy="107950"/>
          </a:xfrm>
          <a:prstGeom prst="straightConnector1">
            <a:avLst/>
          </a:prstGeom>
          <a:noFill/>
          <a:ln w="38100">
            <a:solidFill>
              <a:srgbClr val="0070C0"/>
            </a:solidFill>
            <a:round/>
            <a:headEnd/>
            <a:tailEnd/>
          </a:ln>
        </p:spPr>
      </p:cxnSp>
      <p:cxnSp>
        <p:nvCxnSpPr>
          <p:cNvPr id="38922" name="Google Shape;271;gbc37103e0c_0_95"/>
          <p:cNvCxnSpPr>
            <a:cxnSpLocks noChangeShapeType="1"/>
            <a:stCxn id="264" idx="6"/>
            <a:endCxn id="272" idx="1"/>
          </p:cNvCxnSpPr>
          <p:nvPr/>
        </p:nvCxnSpPr>
        <p:spPr bwMode="auto">
          <a:xfrm>
            <a:off x="6743700" y="2493963"/>
            <a:ext cx="674688" cy="133350"/>
          </a:xfrm>
          <a:prstGeom prst="straightConnector1">
            <a:avLst/>
          </a:prstGeom>
          <a:noFill/>
          <a:ln w="38100">
            <a:solidFill>
              <a:srgbClr val="0070C0"/>
            </a:solidFill>
            <a:round/>
            <a:headEnd/>
            <a:tailEnd/>
          </a:ln>
        </p:spPr>
      </p:cxnSp>
      <p:cxnSp>
        <p:nvCxnSpPr>
          <p:cNvPr id="38923" name="Google Shape;273;gbc37103e0c_0_95"/>
          <p:cNvCxnSpPr>
            <a:cxnSpLocks noChangeShapeType="1"/>
            <a:stCxn id="264" idx="4"/>
          </p:cNvCxnSpPr>
          <p:nvPr/>
        </p:nvCxnSpPr>
        <p:spPr bwMode="auto">
          <a:xfrm>
            <a:off x="5751513" y="3430588"/>
            <a:ext cx="0" cy="684212"/>
          </a:xfrm>
          <a:prstGeom prst="straightConnector1">
            <a:avLst/>
          </a:prstGeom>
          <a:noFill/>
          <a:ln w="38100">
            <a:solidFill>
              <a:srgbClr val="0070C0"/>
            </a:solidFill>
            <a:round/>
            <a:headEnd/>
            <a:tailEnd/>
          </a:ln>
        </p:spPr>
      </p:cxnSp>
      <p:sp>
        <p:nvSpPr>
          <p:cNvPr id="274" name="Google Shape;274;gbc37103e0c_0_95"/>
          <p:cNvSpPr/>
          <p:nvPr/>
        </p:nvSpPr>
        <p:spPr>
          <a:xfrm>
            <a:off x="4987925" y="4933950"/>
            <a:ext cx="1528763" cy="1258888"/>
          </a:xfrm>
          <a:prstGeom prst="flowChartPreparation">
            <a:avLst/>
          </a:prstGeom>
          <a:solidFill>
            <a:schemeClr val="accent6"/>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300" b="1"/>
              <a:t>Makes Links</a:t>
            </a:r>
          </a:p>
        </p:txBody>
      </p:sp>
      <p:sp>
        <p:nvSpPr>
          <p:cNvPr id="275" name="Google Shape;275;gbc37103e0c_0_95"/>
          <p:cNvSpPr/>
          <p:nvPr/>
        </p:nvSpPr>
        <p:spPr>
          <a:xfrm>
            <a:off x="3783013"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Solve real problems</a:t>
            </a:r>
          </a:p>
        </p:txBody>
      </p:sp>
      <p:sp>
        <p:nvSpPr>
          <p:cNvPr id="276" name="Google Shape;276;gbc37103e0c_0_95"/>
          <p:cNvSpPr/>
          <p:nvPr/>
        </p:nvSpPr>
        <p:spPr>
          <a:xfrm>
            <a:off x="3783013" y="555942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Make links and notice patterns/</a:t>
            </a:r>
          </a:p>
          <a:p>
            <a:pPr algn="ctr">
              <a:buClr>
                <a:srgbClr val="000000"/>
              </a:buClr>
              <a:buFont typeface="Arial" charset="0"/>
              <a:buNone/>
            </a:pPr>
            <a:r>
              <a:rPr lang="en-GB" sz="1100"/>
              <a:t>sorting</a:t>
            </a:r>
          </a:p>
        </p:txBody>
      </p:sp>
      <p:sp>
        <p:nvSpPr>
          <p:cNvPr id="277" name="Google Shape;277;gbc37103e0c_0_95"/>
          <p:cNvSpPr/>
          <p:nvPr/>
        </p:nvSpPr>
        <p:spPr>
          <a:xfrm>
            <a:off x="6205538" y="553243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Control attention and ignore distractions</a:t>
            </a:r>
          </a:p>
        </p:txBody>
      </p:sp>
      <p:sp>
        <p:nvSpPr>
          <p:cNvPr id="278" name="Google Shape;278;gbc37103e0c_0_95"/>
          <p:cNvSpPr/>
          <p:nvPr/>
        </p:nvSpPr>
        <p:spPr>
          <a:xfrm>
            <a:off x="6205538"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Able to think of ideas/sort materials</a:t>
            </a:r>
          </a:p>
        </p:txBody>
      </p:sp>
      <p:sp>
        <p:nvSpPr>
          <p:cNvPr id="279" name="Google Shape;279;gbc37103e0c_0_95"/>
          <p:cNvSpPr/>
          <p:nvPr/>
        </p:nvSpPr>
        <p:spPr>
          <a:xfrm>
            <a:off x="8577263" y="2600325"/>
            <a:ext cx="1530350" cy="1258888"/>
          </a:xfrm>
          <a:prstGeom prst="flowChartPreparation">
            <a:avLst/>
          </a:prstGeom>
          <a:solidFill>
            <a:schemeClr val="accent6"/>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200" b="1"/>
              <a:t>Has and develops own ideas</a:t>
            </a:r>
          </a:p>
        </p:txBody>
      </p:sp>
      <p:sp>
        <p:nvSpPr>
          <p:cNvPr id="280" name="Google Shape;280;gbc37103e0c_0_95"/>
          <p:cNvSpPr/>
          <p:nvPr/>
        </p:nvSpPr>
        <p:spPr>
          <a:xfrm>
            <a:off x="8577263" y="1397000"/>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Concentrate on achieving something that is important to them</a:t>
            </a:r>
          </a:p>
        </p:txBody>
      </p:sp>
      <p:sp>
        <p:nvSpPr>
          <p:cNvPr id="281" name="Google Shape;281;gbc37103e0c_0_95"/>
          <p:cNvSpPr/>
          <p:nvPr/>
        </p:nvSpPr>
        <p:spPr>
          <a:xfrm>
            <a:off x="9799638" y="1997075"/>
            <a:ext cx="147320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Finding ways of solving a problem</a:t>
            </a:r>
          </a:p>
        </p:txBody>
      </p:sp>
      <p:sp>
        <p:nvSpPr>
          <p:cNvPr id="282" name="Google Shape;282;gbc37103e0c_0_95"/>
          <p:cNvSpPr/>
          <p:nvPr/>
        </p:nvSpPr>
        <p:spPr>
          <a:xfrm>
            <a:off x="9799638" y="3230563"/>
            <a:ext cx="147320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Knows more, so feel confident about coming up with own ideas</a:t>
            </a:r>
          </a:p>
        </p:txBody>
      </p:sp>
      <p:sp>
        <p:nvSpPr>
          <p:cNvPr id="270" name="Google Shape;270;gbc37103e0c_0_95"/>
          <p:cNvSpPr/>
          <p:nvPr/>
        </p:nvSpPr>
        <p:spPr>
          <a:xfrm>
            <a:off x="2689225"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272" name="Google Shape;272;gbc37103e0c_0_95"/>
          <p:cNvSpPr/>
          <p:nvPr/>
        </p:nvSpPr>
        <p:spPr>
          <a:xfrm>
            <a:off x="7418388" y="1997075"/>
            <a:ext cx="1474787"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283" name="Google Shape;283;gbc37103e0c_0_95"/>
          <p:cNvSpPr/>
          <p:nvPr/>
        </p:nvSpPr>
        <p:spPr>
          <a:xfrm>
            <a:off x="4987925" y="3673475"/>
            <a:ext cx="1528763"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8936" name="Google Shape;284;gbc37103e0c_0_95"/>
          <p:cNvSpPr txBox="1">
            <a:spLocks noChangeArrowheads="1"/>
          </p:cNvSpPr>
          <p:nvPr/>
        </p:nvSpPr>
        <p:spPr bwMode="auto">
          <a:xfrm>
            <a:off x="7378700" y="2401888"/>
            <a:ext cx="1528763" cy="4000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3300"/>
                </a:solidFill>
                <a:latin typeface="Calibri" pitchFamily="34" charset="0"/>
                <a:sym typeface="Calibri" pitchFamily="34" charset="0"/>
              </a:rPr>
              <a:t>Resourcefulness</a:t>
            </a:r>
          </a:p>
        </p:txBody>
      </p:sp>
      <p:sp>
        <p:nvSpPr>
          <p:cNvPr id="38937" name="Google Shape;285;gbc37103e0c_0_95"/>
          <p:cNvSpPr txBox="1">
            <a:spLocks noChangeArrowheads="1"/>
          </p:cNvSpPr>
          <p:nvPr/>
        </p:nvSpPr>
        <p:spPr bwMode="auto">
          <a:xfrm>
            <a:off x="4987925" y="4103688"/>
            <a:ext cx="1528763" cy="4000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3300"/>
                </a:solidFill>
                <a:latin typeface="Calibri" pitchFamily="34" charset="0"/>
                <a:sym typeface="Calibri" pitchFamily="34" charset="0"/>
              </a:rPr>
              <a:t>Critical Thinking</a:t>
            </a:r>
          </a:p>
        </p:txBody>
      </p:sp>
      <p:sp>
        <p:nvSpPr>
          <p:cNvPr id="38938" name="Google Shape;286;gbc37103e0c_0_95"/>
          <p:cNvSpPr txBox="1">
            <a:spLocks noChangeArrowheads="1"/>
          </p:cNvSpPr>
          <p:nvPr/>
        </p:nvSpPr>
        <p:spPr bwMode="auto">
          <a:xfrm>
            <a:off x="2689225" y="2360613"/>
            <a:ext cx="1530350" cy="4000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3300"/>
                </a:solidFill>
                <a:latin typeface="Calibri" pitchFamily="34" charset="0"/>
                <a:sym typeface="Calibri" pitchFamily="34" charset="0"/>
              </a:rPr>
              <a:t>Reflection</a:t>
            </a:r>
          </a:p>
        </p:txBody>
      </p:sp>
      <p:pic>
        <p:nvPicPr>
          <p:cNvPr id="38939" name="Google Shape;287;gbc37103e0c_0_95"/>
          <p:cNvPicPr preferRelativeResize="0">
            <a:picLocks noChangeAspect="1" noChangeArrowheads="1"/>
          </p:cNvPicPr>
          <p:nvPr/>
        </p:nvPicPr>
        <p:blipFill>
          <a:blip r:embed="rId5"/>
          <a:srcRect/>
          <a:stretch>
            <a:fillRect/>
          </a:stretch>
        </p:blipFill>
        <p:spPr bwMode="auto">
          <a:xfrm rot="-3">
            <a:off x="7505700" y="52388"/>
            <a:ext cx="1814513" cy="1209675"/>
          </a:xfrm>
          <a:prstGeom prst="rect">
            <a:avLst/>
          </a:prstGeom>
          <a:noFill/>
          <a:ln w="9525">
            <a:noFill/>
            <a:miter lim="800000"/>
            <a:headEnd/>
            <a:tailEnd/>
          </a:ln>
        </p:spPr>
      </p:pic>
      <p:sp>
        <p:nvSpPr>
          <p:cNvPr id="38940" name="Google Shape;288;gbc37103e0c_0_95"/>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7023C4AD-D6F1-4017-AFCA-8A66207E2FD5}" type="slidenum">
              <a:rPr lang="en-GB" sz="1200">
                <a:solidFill>
                  <a:srgbClr val="888888"/>
                </a:solidFill>
                <a:latin typeface="Calibri" pitchFamily="34" charset="0"/>
                <a:sym typeface="Calibri" pitchFamily="34" charset="0"/>
              </a:rPr>
              <a:pPr algn="r">
                <a:buClr>
                  <a:srgbClr val="000000"/>
                </a:buClr>
                <a:buSzPts val="1200"/>
                <a:buFont typeface="Arial" charset="0"/>
                <a:buNone/>
              </a:pPr>
              <a:t>13</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Google Shape;293;gc2ed02a440_0_56"/>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40962" name="Google Shape;294;gc2ed02a440_0_56"/>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40963" name="Google Shape;295;gc2ed02a440_0_56"/>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296" name="Google Shape;296;gc2ed02a440_0_56"/>
          <p:cNvGraphicFramePr>
            <a:graphicFrameLocks noGrp="1"/>
          </p:cNvGraphicFramePr>
          <p:nvPr/>
        </p:nvGraphicFramePr>
        <p:xfrm>
          <a:off x="258763" y="1538288"/>
          <a:ext cx="11715750" cy="6556375"/>
        </p:xfrm>
        <a:graphic>
          <a:graphicData uri="http://schemas.openxmlformats.org/drawingml/2006/table">
            <a:tbl>
              <a:tblPr/>
              <a:tblGrid>
                <a:gridCol w="11715750"/>
              </a:tblGrid>
              <a:tr h="111125">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CRITICAL AND CREATIVE THINKERS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Practitioner</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3127375">
                <a:tc>
                  <a:txBody>
                    <a:bodyPr/>
                    <a:lstStyle/>
                    <a:p>
                      <a:pPr marL="228600" marR="0" lvl="0" indent="-317500" algn="l" defTabSz="914400" rtl="0" eaLnBrk="1" fontAlgn="base" latinLnBrk="0" hangingPunct="1">
                        <a:lnSpc>
                          <a:spcPct val="10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encourage and enjoy children’s creative thinking as they find new ways to do things?</a:t>
                      </a:r>
                    </a:p>
                    <a:p>
                      <a:pPr marL="228600" marR="0" lvl="0" indent="-317500" algn="l" defTabSz="914400" rtl="0" eaLnBrk="1" fontAlgn="base" latinLnBrk="0" hangingPunct="1">
                        <a:lnSpc>
                          <a:spcPct val="10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practitioners reflective and flexible to construct routines that allow for play that isn't constantly interrupted?</a:t>
                      </a:r>
                    </a:p>
                    <a:p>
                      <a:pPr marL="228600" marR="0" lvl="0" indent="-317500" algn="l" defTabSz="914400" rtl="0" eaLnBrk="1" fontAlgn="base" latinLnBrk="0" hangingPunct="1">
                        <a:lnSpc>
                          <a:spcPct val="10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help children to reflect on and talk about their learning through using photographs and learning journeys. Share in children’s pride about their achievements and their enjoyment of special memories. Suggestion: you could prompt a conversation with questions like: “Do you remember when…?”, “How would you do that now?” or “I wonder what you were thinking then?” </a:t>
                      </a:r>
                    </a:p>
                    <a:p>
                      <a:pPr marL="228600" marR="0" lvl="0" indent="-317500" algn="l" defTabSz="914400" rtl="0" eaLnBrk="1" fontAlgn="base" latinLnBrk="0" hangingPunct="1">
                        <a:lnSpc>
                          <a:spcPct val="10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help children to extend their ideas through sustained discussion that goes beyond what they, and you, have noticed. Consider ‘how’ and ‘why’ things happen?</a:t>
                      </a:r>
                    </a:p>
                    <a:p>
                      <a:pPr marL="228600" marR="0" lvl="0" indent="-317500" algn="l" defTabSz="914400" rtl="0" eaLnBrk="1" fontAlgn="base" latinLnBrk="0" hangingPunct="1">
                        <a:lnSpc>
                          <a:spcPct val="10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practitioners exploring ways to help children to come up with their own ideas and explanations. Suggestion: you could look together at woodlice outdoors with the magnifying app on a tablet. You could ask: “What’s similar about woodlice and other insects?” You could use and explain terms like ‘antennae’ and ‘thorax’?</a:t>
                      </a:r>
                    </a:p>
                    <a:p>
                      <a:pPr marL="228600" marR="0" lvl="0" indent="-317500" algn="l" defTabSz="914400" rtl="0" eaLnBrk="1" fontAlgn="base" latinLnBrk="0" hangingPunct="1">
                        <a:lnSpc>
                          <a:spcPct val="10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Offer children many different experiences and opportunities to play freely and to explore and investigate. Make time and space for children to become deeply involved in imaginative play, indoors and outside?</a:t>
                      </a:r>
                    </a:p>
                    <a:p>
                      <a:pPr marL="228600" marR="0" lvl="0" indent="-317500" algn="l" defTabSz="914400" rtl="0" eaLnBrk="1" fontAlgn="base" latinLnBrk="0" hangingPunct="1">
                        <a:lnSpc>
                          <a:spcPct val="115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help children to become aware of their own goals, make plans, and to review their own progress and successes. Describe what you see them trying to do, and encourage children to talk about their own processes and successes?</a:t>
                      </a:r>
                    </a:p>
                    <a:p>
                      <a:pPr marL="228600" marR="0" lvl="0" indent="-317500" algn="l" defTabSz="914400" rtl="0" eaLnBrk="1" fontAlgn="base" latinLnBrk="0" hangingPunct="1">
                        <a:lnSpc>
                          <a:spcPct val="115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support children in developing their speaking and listening skills and give them time to think and talk?</a:t>
                      </a:r>
                    </a:p>
                    <a:p>
                      <a:pPr marL="228600" marR="0" lvl="0" indent="-317500" algn="l" defTabSz="914400" rtl="0" eaLnBrk="1" fontAlgn="base" latinLnBrk="0" hangingPunct="1">
                        <a:lnSpc>
                          <a:spcPct val="115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40972" name="Google Shape;297;gc2ed02a440_0_56"/>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1013DCC9-7005-4914-AAFB-7EE4B32DB9DC}" type="slidenum">
              <a:rPr lang="en-GB" sz="1200">
                <a:solidFill>
                  <a:srgbClr val="888888"/>
                </a:solidFill>
                <a:latin typeface="Calibri" pitchFamily="34" charset="0"/>
                <a:sym typeface="Calibri" pitchFamily="34" charset="0"/>
              </a:rPr>
              <a:pPr algn="r">
                <a:buClr>
                  <a:srgbClr val="000000"/>
                </a:buClr>
                <a:buSzPts val="1200"/>
                <a:buFont typeface="Arial" charset="0"/>
                <a:buNone/>
              </a:pPr>
              <a:t>14</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Google Shape;302;gc2ed02a440_0_46"/>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43010" name="Google Shape;303;gc2ed02a440_0_46"/>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43011" name="Google Shape;304;gc2ed02a440_0_46"/>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305" name="Google Shape;305;gc2ed02a440_0_46"/>
          <p:cNvGraphicFramePr>
            <a:graphicFrameLocks noGrp="1"/>
          </p:cNvGraphicFramePr>
          <p:nvPr/>
        </p:nvGraphicFramePr>
        <p:xfrm>
          <a:off x="215900" y="1760538"/>
          <a:ext cx="11815763" cy="5989637"/>
        </p:xfrm>
        <a:graphic>
          <a:graphicData uri="http://schemas.openxmlformats.org/drawingml/2006/table">
            <a:tbl>
              <a:tblPr/>
              <a:tblGrid>
                <a:gridCol w="11815763"/>
              </a:tblGrid>
              <a:tr h="544513">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CRITICAL AND CREATIVE THINKERS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Environment</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040188">
                <a:tc>
                  <a:txBody>
                    <a:bodyPr/>
                    <a:lstStyle/>
                    <a:p>
                      <a:pPr marL="2286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open-ended resources offered that can be used in many different way and encourage open ended thinking - what else is possible?</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access to well-resourced indoor and outdoor environments that enable children to engage with problem solving?</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children’s interests reflected in the resourcing of the environment enhancements?</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set up allow children to revisit, test out and repeat activities to build on prior knowledge and then investigate things further?</a:t>
                      </a:r>
                    </a:p>
                    <a:p>
                      <a:pPr marL="228600" marR="0" lvl="0" indent="-31750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promote being a thinker (modelled and encouraged)?</a:t>
                      </a:r>
                    </a:p>
                    <a:p>
                      <a:pPr marL="228600" marR="0" lvl="0" indent="-317500" algn="l" defTabSz="914400" rtl="0" eaLnBrk="1" fontAlgn="base" latinLnBrk="0" hangingPunct="1">
                        <a:lnSpc>
                          <a:spcPct val="15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allow for children to make controlled/safe risks?</a:t>
                      </a:r>
                    </a:p>
                    <a:p>
                      <a:pPr marL="228600" marR="0" lvl="0" indent="-317500" algn="l" defTabSz="914400" rtl="0" eaLnBrk="1" fontAlgn="base" latinLnBrk="0" hangingPunct="1">
                        <a:lnSpc>
                          <a:spcPct val="15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activities and resources allow for children to make connections, problem solve and strategise?</a:t>
                      </a:r>
                    </a:p>
                    <a:p>
                      <a:pPr marL="228600" marR="0" lvl="0" indent="-317500" algn="l" defTabSz="914400" rtl="0" eaLnBrk="1" fontAlgn="base" latinLnBrk="0" hangingPunct="1">
                        <a:lnSpc>
                          <a:spcPct val="15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displays and the culture of the environment foster a plan - do - reflect ethos?</a:t>
                      </a:r>
                    </a:p>
                    <a:p>
                      <a:pPr marL="228600" marR="0" lvl="0" indent="-317500" algn="l" defTabSz="914400" rtl="0" eaLnBrk="1" fontAlgn="base" latinLnBrk="0" hangingPunct="1">
                        <a:lnSpc>
                          <a:spcPct val="150000"/>
                        </a:lnSpc>
                        <a:spcBef>
                          <a:spcPts val="1000"/>
                        </a:spcBef>
                        <a:spcAft>
                          <a:spcPts val="100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independent thoughts and explorations recognised and celebrated through displays?</a:t>
                      </a: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43020" name="Google Shape;306;gc2ed02a440_0_46"/>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474E83E7-8508-459A-8D98-45EA8EF0A2A6}" type="slidenum">
              <a:rPr lang="en-GB" sz="1200">
                <a:solidFill>
                  <a:srgbClr val="888888"/>
                </a:solidFill>
                <a:latin typeface="Calibri" pitchFamily="34" charset="0"/>
                <a:sym typeface="Calibri" pitchFamily="34" charset="0"/>
              </a:rPr>
              <a:pPr algn="r">
                <a:buClr>
                  <a:srgbClr val="000000"/>
                </a:buClr>
                <a:buSzPts val="1200"/>
                <a:buFont typeface="Arial" charset="0"/>
                <a:buNone/>
              </a:pPr>
              <a:t>15</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Google Shape;311;gbbbfc04dae_0_23"/>
          <p:cNvSpPr txBox="1">
            <a:spLocks noChangeArrowheads="1"/>
          </p:cNvSpPr>
          <p:nvPr/>
        </p:nvSpPr>
        <p:spPr bwMode="auto">
          <a:xfrm>
            <a:off x="0" y="0"/>
            <a:ext cx="12192000" cy="139700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700">
                <a:solidFill>
                  <a:srgbClr val="FFFFFF"/>
                </a:solidFill>
                <a:latin typeface="Calibri" pitchFamily="34" charset="0"/>
                <a:sym typeface="Calibri" pitchFamily="34" charset="0"/>
              </a:rPr>
              <a:t>Character of an Inspiring Changemaker</a:t>
            </a:r>
            <a:endParaRPr lang="en-GB" sz="60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45058" name="Google Shape;312;gbbbfc04dae_0_23"/>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45059" name="Google Shape;313;gbbbfc04dae_0_23"/>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314" name="Google Shape;314;gbbbfc04dae_0_23"/>
          <p:cNvSpPr/>
          <p:nvPr/>
        </p:nvSpPr>
        <p:spPr>
          <a:xfrm>
            <a:off x="4760913" y="1555750"/>
            <a:ext cx="1982787" cy="1874838"/>
          </a:xfrm>
          <a:prstGeom prst="ellipse">
            <a:avLst/>
          </a:prstGeom>
          <a:solidFill>
            <a:srgbClr val="FF9900"/>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500" b="1"/>
              <a:t>Relationship Builder</a:t>
            </a:r>
          </a:p>
        </p:txBody>
      </p:sp>
      <p:sp>
        <p:nvSpPr>
          <p:cNvPr id="315" name="Google Shape;315;gbbbfc04dae_0_23"/>
          <p:cNvSpPr/>
          <p:nvPr/>
        </p:nvSpPr>
        <p:spPr>
          <a:xfrm>
            <a:off x="228600"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Understanding and sensitivity to own and others needs</a:t>
            </a:r>
          </a:p>
        </p:txBody>
      </p:sp>
      <p:sp>
        <p:nvSpPr>
          <p:cNvPr id="316" name="Google Shape;316;gbbbfc04dae_0_23"/>
          <p:cNvSpPr/>
          <p:nvPr/>
        </p:nvSpPr>
        <p:spPr>
          <a:xfrm>
            <a:off x="1468438" y="134778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chemeClr val="dk1"/>
              </a:buClr>
              <a:buSzPts val="1100"/>
              <a:buFont typeface="Arial"/>
              <a:buNone/>
              <a:defRPr/>
            </a:pPr>
            <a:r>
              <a:rPr lang="en-GB" sz="1100" kern="0">
                <a:solidFill>
                  <a:schemeClr val="dk1"/>
                </a:solidFill>
                <a:latin typeface="Arial"/>
                <a:ea typeface="Arial"/>
                <a:cs typeface="Arial"/>
                <a:sym typeface="Arial"/>
              </a:rPr>
              <a:t>Develops trust and forms positive relationship</a:t>
            </a:r>
            <a:endParaRPr sz="1200" kern="0">
              <a:latin typeface="Arial"/>
              <a:ea typeface="Arial"/>
              <a:cs typeface="Arial"/>
              <a:sym typeface="Arial"/>
            </a:endParaRPr>
          </a:p>
        </p:txBody>
      </p:sp>
      <p:sp>
        <p:nvSpPr>
          <p:cNvPr id="317" name="Google Shape;317;gbbbfc04dae_0_23"/>
          <p:cNvSpPr/>
          <p:nvPr/>
        </p:nvSpPr>
        <p:spPr>
          <a:xfrm>
            <a:off x="228600" y="3255963"/>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 Imagine how someone else is feeling and respond with care</a:t>
            </a:r>
          </a:p>
        </p:txBody>
      </p:sp>
      <p:sp>
        <p:nvSpPr>
          <p:cNvPr id="318" name="Google Shape;318;gbbbfc04dae_0_23"/>
          <p:cNvSpPr/>
          <p:nvPr/>
        </p:nvSpPr>
        <p:spPr>
          <a:xfrm>
            <a:off x="1468438" y="2600325"/>
            <a:ext cx="1530350" cy="1258888"/>
          </a:xfrm>
          <a:prstGeom prst="flowChartPreparation">
            <a:avLst/>
          </a:prstGeom>
          <a:solidFill>
            <a:srgbClr val="FF99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Awareness of self and of others</a:t>
            </a:r>
          </a:p>
        </p:txBody>
      </p:sp>
      <p:cxnSp>
        <p:nvCxnSpPr>
          <p:cNvPr id="45065" name="Google Shape;319;gbbbfc04dae_0_23"/>
          <p:cNvCxnSpPr>
            <a:cxnSpLocks noChangeShapeType="1"/>
            <a:stCxn id="314" idx="2"/>
            <a:endCxn id="320" idx="3"/>
          </p:cNvCxnSpPr>
          <p:nvPr/>
        </p:nvCxnSpPr>
        <p:spPr bwMode="auto">
          <a:xfrm flipH="1">
            <a:off x="4219575" y="2493963"/>
            <a:ext cx="541338" cy="107950"/>
          </a:xfrm>
          <a:prstGeom prst="straightConnector1">
            <a:avLst/>
          </a:prstGeom>
          <a:noFill/>
          <a:ln w="38100">
            <a:solidFill>
              <a:srgbClr val="0070C0"/>
            </a:solidFill>
            <a:round/>
            <a:headEnd/>
            <a:tailEnd/>
          </a:ln>
        </p:spPr>
      </p:cxnSp>
      <p:cxnSp>
        <p:nvCxnSpPr>
          <p:cNvPr id="45066" name="Google Shape;321;gbbbfc04dae_0_23"/>
          <p:cNvCxnSpPr>
            <a:cxnSpLocks noChangeShapeType="1"/>
            <a:stCxn id="314" idx="6"/>
            <a:endCxn id="322" idx="1"/>
          </p:cNvCxnSpPr>
          <p:nvPr/>
        </p:nvCxnSpPr>
        <p:spPr bwMode="auto">
          <a:xfrm>
            <a:off x="6743700" y="2493963"/>
            <a:ext cx="674688" cy="133350"/>
          </a:xfrm>
          <a:prstGeom prst="straightConnector1">
            <a:avLst/>
          </a:prstGeom>
          <a:noFill/>
          <a:ln w="38100">
            <a:solidFill>
              <a:srgbClr val="0070C0"/>
            </a:solidFill>
            <a:round/>
            <a:headEnd/>
            <a:tailEnd/>
          </a:ln>
        </p:spPr>
      </p:cxnSp>
      <p:cxnSp>
        <p:nvCxnSpPr>
          <p:cNvPr id="45067" name="Google Shape;323;gbbbfc04dae_0_23"/>
          <p:cNvCxnSpPr>
            <a:cxnSpLocks noChangeShapeType="1"/>
            <a:stCxn id="314" idx="4"/>
          </p:cNvCxnSpPr>
          <p:nvPr/>
        </p:nvCxnSpPr>
        <p:spPr bwMode="auto">
          <a:xfrm>
            <a:off x="5751513" y="3430588"/>
            <a:ext cx="0" cy="684212"/>
          </a:xfrm>
          <a:prstGeom prst="straightConnector1">
            <a:avLst/>
          </a:prstGeom>
          <a:noFill/>
          <a:ln w="38100">
            <a:solidFill>
              <a:srgbClr val="0070C0"/>
            </a:solidFill>
            <a:round/>
            <a:headEnd/>
            <a:tailEnd/>
          </a:ln>
        </p:spPr>
      </p:cxnSp>
      <p:sp>
        <p:nvSpPr>
          <p:cNvPr id="324" name="Google Shape;324;gbbbfc04dae_0_23"/>
          <p:cNvSpPr/>
          <p:nvPr/>
        </p:nvSpPr>
        <p:spPr>
          <a:xfrm>
            <a:off x="4987925" y="4933950"/>
            <a:ext cx="1528763" cy="1258888"/>
          </a:xfrm>
          <a:prstGeom prst="flowChartPreparation">
            <a:avLst/>
          </a:prstGeom>
          <a:solidFill>
            <a:srgbClr val="FF99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Connect with others and form positive relationships</a:t>
            </a:r>
          </a:p>
        </p:txBody>
      </p:sp>
      <p:sp>
        <p:nvSpPr>
          <p:cNvPr id="325" name="Google Shape;325;gbbbfc04dae_0_23"/>
          <p:cNvSpPr/>
          <p:nvPr/>
        </p:nvSpPr>
        <p:spPr>
          <a:xfrm>
            <a:off x="3783013"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Works and plays </a:t>
            </a:r>
            <a:r>
              <a:rPr lang="en-GB" sz="900"/>
              <a:t>cooperatively</a:t>
            </a:r>
            <a:r>
              <a:rPr lang="en-GB" sz="1100"/>
              <a:t> and takes turns </a:t>
            </a:r>
          </a:p>
        </p:txBody>
      </p:sp>
      <p:sp>
        <p:nvSpPr>
          <p:cNvPr id="326" name="Google Shape;326;gbbbfc04dae_0_23"/>
          <p:cNvSpPr/>
          <p:nvPr/>
        </p:nvSpPr>
        <p:spPr>
          <a:xfrm>
            <a:off x="3783013" y="555942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Finds joy in </a:t>
            </a:r>
            <a:r>
              <a:rPr lang="en-GB" sz="1000"/>
              <a:t>collaborating</a:t>
            </a:r>
            <a:r>
              <a:rPr lang="en-GB" sz="1100"/>
              <a:t> with others</a:t>
            </a:r>
          </a:p>
        </p:txBody>
      </p:sp>
      <p:sp>
        <p:nvSpPr>
          <p:cNvPr id="327" name="Google Shape;327;gbbbfc04dae_0_23"/>
          <p:cNvSpPr/>
          <p:nvPr/>
        </p:nvSpPr>
        <p:spPr>
          <a:xfrm>
            <a:off x="6205538" y="553243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Listens to others and takes their ideas into account</a:t>
            </a:r>
          </a:p>
        </p:txBody>
      </p:sp>
      <p:sp>
        <p:nvSpPr>
          <p:cNvPr id="328" name="Google Shape;328;gbbbfc04dae_0_23"/>
          <p:cNvSpPr/>
          <p:nvPr/>
        </p:nvSpPr>
        <p:spPr>
          <a:xfrm>
            <a:off x="6205538"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900"/>
              <a:t>Demonstrates</a:t>
            </a:r>
            <a:r>
              <a:rPr lang="en-GB" sz="1100"/>
              <a:t> helpful words and actions</a:t>
            </a:r>
          </a:p>
        </p:txBody>
      </p:sp>
      <p:sp>
        <p:nvSpPr>
          <p:cNvPr id="329" name="Google Shape;329;gbbbfc04dae_0_23"/>
          <p:cNvSpPr/>
          <p:nvPr/>
        </p:nvSpPr>
        <p:spPr>
          <a:xfrm>
            <a:off x="8577263" y="2600325"/>
            <a:ext cx="1530350" cy="1258888"/>
          </a:xfrm>
          <a:prstGeom prst="flowChartPreparation">
            <a:avLst/>
          </a:prstGeom>
          <a:solidFill>
            <a:srgbClr val="FF99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200" b="1"/>
              <a:t>Seeks to mend broken </a:t>
            </a:r>
            <a:r>
              <a:rPr lang="en-GB" sz="1000" b="1"/>
              <a:t>relationships</a:t>
            </a:r>
          </a:p>
        </p:txBody>
      </p:sp>
      <p:sp>
        <p:nvSpPr>
          <p:cNvPr id="330" name="Google Shape;330;gbbbfc04dae_0_23"/>
          <p:cNvSpPr/>
          <p:nvPr/>
        </p:nvSpPr>
        <p:spPr>
          <a:xfrm>
            <a:off x="8577263" y="1397000"/>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Takes steps to resolve conflict </a:t>
            </a:r>
            <a:r>
              <a:rPr lang="en-GB" sz="900"/>
              <a:t>constructively</a:t>
            </a:r>
          </a:p>
        </p:txBody>
      </p:sp>
      <p:sp>
        <p:nvSpPr>
          <p:cNvPr id="331" name="Google Shape;331;gbbbfc04dae_0_23"/>
          <p:cNvSpPr/>
          <p:nvPr/>
        </p:nvSpPr>
        <p:spPr>
          <a:xfrm>
            <a:off x="9799638" y="1997075"/>
            <a:ext cx="147320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Able to wait and control immediate impulses</a:t>
            </a:r>
          </a:p>
        </p:txBody>
      </p:sp>
      <p:sp>
        <p:nvSpPr>
          <p:cNvPr id="332" name="Google Shape;332;gbbbfc04dae_0_23"/>
          <p:cNvSpPr/>
          <p:nvPr/>
        </p:nvSpPr>
        <p:spPr>
          <a:xfrm>
            <a:off x="9799638" y="3230563"/>
            <a:ext cx="147320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Develops a growing understanding  of what is right and wrong</a:t>
            </a:r>
          </a:p>
          <a:p>
            <a:pPr algn="ctr">
              <a:buClr>
                <a:srgbClr val="000000"/>
              </a:buClr>
              <a:buFont typeface="Arial" charset="0"/>
              <a:buNone/>
            </a:pPr>
            <a:endParaRPr lang="en-GB" sz="1100"/>
          </a:p>
        </p:txBody>
      </p:sp>
      <p:sp>
        <p:nvSpPr>
          <p:cNvPr id="320" name="Google Shape;320;gbbbfc04dae_0_23"/>
          <p:cNvSpPr/>
          <p:nvPr/>
        </p:nvSpPr>
        <p:spPr>
          <a:xfrm>
            <a:off x="2689225"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22" name="Google Shape;322;gbbbfc04dae_0_23"/>
          <p:cNvSpPr/>
          <p:nvPr/>
        </p:nvSpPr>
        <p:spPr>
          <a:xfrm>
            <a:off x="7418388" y="1997075"/>
            <a:ext cx="1474787"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33" name="Google Shape;333;gbbbfc04dae_0_23"/>
          <p:cNvSpPr/>
          <p:nvPr/>
        </p:nvSpPr>
        <p:spPr>
          <a:xfrm>
            <a:off x="4987925" y="3673475"/>
            <a:ext cx="1528763"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34" name="Google Shape;334;gbbbfc04dae_0_23"/>
          <p:cNvSpPr txBox="1"/>
          <p:nvPr/>
        </p:nvSpPr>
        <p:spPr>
          <a:xfrm>
            <a:off x="5022850" y="3859213"/>
            <a:ext cx="1530350" cy="1508125"/>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0070C0"/>
                </a:solidFill>
                <a:latin typeface="Calibri" pitchFamily="34" charset="0"/>
                <a:sym typeface="Calibri" pitchFamily="34" charset="0"/>
              </a:rPr>
              <a:t>Friendliness</a:t>
            </a:r>
          </a:p>
          <a:p>
            <a:pPr algn="ctr">
              <a:buClr>
                <a:srgbClr val="000000"/>
              </a:buClr>
              <a:buFont typeface="Arial" charset="0"/>
              <a:buNone/>
            </a:pPr>
            <a:endParaRPr lang="en-GB" sz="1000" b="1">
              <a:solidFill>
                <a:srgbClr val="0070C0"/>
              </a:solidFill>
              <a:latin typeface="Calibri" pitchFamily="34" charset="0"/>
              <a:sym typeface="Calibri" pitchFamily="34" charset="0"/>
            </a:endParaRPr>
          </a:p>
          <a:p>
            <a:pPr algn="ctr">
              <a:buClr>
                <a:srgbClr val="000000"/>
              </a:buClr>
              <a:buFont typeface="Arial" charset="0"/>
              <a:buNone/>
            </a:pPr>
            <a:r>
              <a:rPr lang="en-GB" b="1">
                <a:solidFill>
                  <a:srgbClr val="0070C0"/>
                </a:solidFill>
                <a:latin typeface="Calibri" pitchFamily="34" charset="0"/>
                <a:sym typeface="Calibri" pitchFamily="34" charset="0"/>
              </a:rPr>
              <a:t>Courtesy</a:t>
            </a:r>
          </a:p>
          <a:p>
            <a:pPr algn="ctr">
              <a:buClr>
                <a:srgbClr val="000000"/>
              </a:buClr>
              <a:buFont typeface="Arial" charset="0"/>
              <a:buNone/>
            </a:pPr>
            <a:endParaRPr lang="en-GB" sz="1000" b="1">
              <a:solidFill>
                <a:srgbClr val="0070C0"/>
              </a:solidFill>
              <a:latin typeface="Calibri" pitchFamily="34" charset="0"/>
              <a:sym typeface="Calibri" pitchFamily="34" charset="0"/>
            </a:endParaRPr>
          </a:p>
          <a:p>
            <a:pPr algn="ctr">
              <a:buClr>
                <a:srgbClr val="000000"/>
              </a:buClr>
              <a:buFont typeface="Arial" charset="0"/>
              <a:buNone/>
            </a:pPr>
            <a:r>
              <a:rPr lang="en-GB" b="1">
                <a:solidFill>
                  <a:srgbClr val="70AD47"/>
                </a:solidFill>
                <a:latin typeface="Calibri" pitchFamily="34" charset="0"/>
                <a:sym typeface="Calibri" pitchFamily="34" charset="0"/>
              </a:rPr>
              <a:t>Cooperation</a:t>
            </a:r>
          </a:p>
          <a:p>
            <a:pPr algn="ctr">
              <a:buClr>
                <a:srgbClr val="000000"/>
              </a:buClr>
              <a:buFont typeface="Arial" charset="0"/>
              <a:buNone/>
            </a:pPr>
            <a:endParaRPr lang="en-GB" sz="1000" b="1">
              <a:solidFill>
                <a:srgbClr val="FF3300"/>
              </a:solidFill>
              <a:latin typeface="Calibri" pitchFamily="34" charset="0"/>
              <a:sym typeface="Calibri" pitchFamily="34" charset="0"/>
            </a:endParaRPr>
          </a:p>
          <a:p>
            <a:pPr algn="ctr">
              <a:buClr>
                <a:srgbClr val="000000"/>
              </a:buClr>
              <a:buFont typeface="Arial" charset="0"/>
              <a:buNone/>
            </a:pPr>
            <a:endParaRPr lang="en-GB" b="1">
              <a:solidFill>
                <a:srgbClr val="FFC000"/>
              </a:solidFill>
              <a:latin typeface="Calibri" pitchFamily="34" charset="0"/>
              <a:sym typeface="Calibri" pitchFamily="34" charset="0"/>
            </a:endParaRPr>
          </a:p>
        </p:txBody>
      </p:sp>
      <p:sp>
        <p:nvSpPr>
          <p:cNvPr id="335" name="Google Shape;335;gbbbfc04dae_0_23"/>
          <p:cNvSpPr txBox="1"/>
          <p:nvPr/>
        </p:nvSpPr>
        <p:spPr>
          <a:xfrm>
            <a:off x="7389813" y="2078038"/>
            <a:ext cx="1530350" cy="1046162"/>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FFC000"/>
                </a:solidFill>
                <a:latin typeface="Calibri" pitchFamily="34" charset="0"/>
                <a:sym typeface="Calibri" pitchFamily="34" charset="0"/>
              </a:rPr>
              <a:t>Honesty</a:t>
            </a:r>
          </a:p>
          <a:p>
            <a:pPr algn="ctr">
              <a:buClr>
                <a:srgbClr val="000000"/>
              </a:buClr>
              <a:buFont typeface="Arial" charset="0"/>
              <a:buNone/>
            </a:pPr>
            <a:r>
              <a:rPr lang="en-GB" b="1">
                <a:solidFill>
                  <a:srgbClr val="FFC000"/>
                </a:solidFill>
                <a:latin typeface="Calibri" pitchFamily="34" charset="0"/>
                <a:sym typeface="Calibri" pitchFamily="34" charset="0"/>
              </a:rPr>
              <a:t>Justice</a:t>
            </a:r>
          </a:p>
          <a:p>
            <a:pPr algn="ctr">
              <a:buClr>
                <a:srgbClr val="000000"/>
              </a:buClr>
              <a:buFont typeface="Arial" charset="0"/>
              <a:buNone/>
            </a:pPr>
            <a:r>
              <a:rPr lang="en-GB" b="1">
                <a:solidFill>
                  <a:srgbClr val="FFC000"/>
                </a:solidFill>
                <a:latin typeface="Calibri" pitchFamily="34" charset="0"/>
                <a:sym typeface="Calibri" pitchFamily="34" charset="0"/>
              </a:rPr>
              <a:t>Forgiveness</a:t>
            </a:r>
          </a:p>
          <a:p>
            <a:pPr algn="ctr">
              <a:buClr>
                <a:srgbClr val="000000"/>
              </a:buClr>
              <a:buFont typeface="Arial" charset="0"/>
              <a:buNone/>
            </a:pPr>
            <a:r>
              <a:rPr lang="en-GB" b="1">
                <a:solidFill>
                  <a:srgbClr val="FFC000"/>
                </a:solidFill>
                <a:latin typeface="Calibri" pitchFamily="34" charset="0"/>
                <a:sym typeface="Calibri" pitchFamily="34" charset="0"/>
              </a:rPr>
              <a:t>Patience</a:t>
            </a:r>
          </a:p>
        </p:txBody>
      </p:sp>
      <p:sp>
        <p:nvSpPr>
          <p:cNvPr id="336" name="Google Shape;336;gbbbfc04dae_0_23"/>
          <p:cNvSpPr txBox="1"/>
          <p:nvPr/>
        </p:nvSpPr>
        <p:spPr>
          <a:xfrm>
            <a:off x="2689225" y="1971675"/>
            <a:ext cx="1530350" cy="1262063"/>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FFC000"/>
                </a:solidFill>
                <a:latin typeface="Calibri" pitchFamily="34" charset="0"/>
                <a:sym typeface="Calibri" pitchFamily="34" charset="0"/>
              </a:rPr>
              <a:t>Caring</a:t>
            </a:r>
          </a:p>
          <a:p>
            <a:pPr algn="ctr">
              <a:buClr>
                <a:srgbClr val="000000"/>
              </a:buClr>
              <a:buSzPts val="1100"/>
              <a:buFont typeface="Arial" charset="0"/>
              <a:buNone/>
            </a:pPr>
            <a:r>
              <a:rPr lang="en-GB" b="1">
                <a:solidFill>
                  <a:srgbClr val="FFC000"/>
                </a:solidFill>
                <a:latin typeface="Calibri" pitchFamily="34" charset="0"/>
                <a:sym typeface="Calibri" pitchFamily="34" charset="0"/>
              </a:rPr>
              <a:t>Generosity</a:t>
            </a:r>
          </a:p>
          <a:p>
            <a:pPr algn="ctr">
              <a:buClr>
                <a:srgbClr val="000000"/>
              </a:buClr>
              <a:buFont typeface="Arial" charset="0"/>
              <a:buNone/>
            </a:pPr>
            <a:r>
              <a:rPr lang="en-GB" b="1">
                <a:solidFill>
                  <a:srgbClr val="FFC000"/>
                </a:solidFill>
                <a:latin typeface="Calibri" pitchFamily="34" charset="0"/>
                <a:sym typeface="Calibri" pitchFamily="34" charset="0"/>
              </a:rPr>
              <a:t>Compassion</a:t>
            </a:r>
          </a:p>
          <a:p>
            <a:pPr algn="ctr">
              <a:buClr>
                <a:srgbClr val="000000"/>
              </a:buClr>
              <a:buFont typeface="Arial" charset="0"/>
              <a:buNone/>
            </a:pPr>
            <a:r>
              <a:rPr lang="en-GB" b="1">
                <a:solidFill>
                  <a:srgbClr val="FFC000"/>
                </a:solidFill>
                <a:latin typeface="Calibri" pitchFamily="34" charset="0"/>
                <a:sym typeface="Calibri" pitchFamily="34" charset="0"/>
              </a:rPr>
              <a:t>Respect</a:t>
            </a:r>
          </a:p>
          <a:p>
            <a:pPr algn="ctr">
              <a:buClr>
                <a:srgbClr val="000000"/>
              </a:buClr>
              <a:buFont typeface="Arial" charset="0"/>
              <a:buNone/>
            </a:pPr>
            <a:endParaRPr lang="en-GB" b="1">
              <a:solidFill>
                <a:srgbClr val="70AD47"/>
              </a:solidFill>
              <a:latin typeface="Calibri" pitchFamily="34" charset="0"/>
              <a:sym typeface="Calibri" pitchFamily="34" charset="0"/>
            </a:endParaRPr>
          </a:p>
        </p:txBody>
      </p:sp>
      <p:sp>
        <p:nvSpPr>
          <p:cNvPr id="45083" name="Google Shape;337;gbbbfc04dae_0_23"/>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ABB3ACD4-70B8-4333-B50F-0681819C5159}" type="slidenum">
              <a:rPr lang="en-GB" sz="1200">
                <a:solidFill>
                  <a:srgbClr val="888888"/>
                </a:solidFill>
                <a:latin typeface="Calibri" pitchFamily="34" charset="0"/>
                <a:sym typeface="Calibri" pitchFamily="34" charset="0"/>
              </a:rPr>
              <a:pPr algn="r">
                <a:buClr>
                  <a:srgbClr val="000000"/>
                </a:buClr>
                <a:buSzPts val="1200"/>
                <a:buFont typeface="Arial" charset="0"/>
                <a:buNone/>
              </a:pPr>
              <a:t>16</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Google Shape;342;g79e5d910bc_0_199"/>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a:t>
            </a:r>
          </a:p>
        </p:txBody>
      </p:sp>
      <p:pic>
        <p:nvPicPr>
          <p:cNvPr id="47106" name="Google Shape;343;g79e5d910bc_0_199"/>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47107" name="Google Shape;344;g79e5d910bc_0_199"/>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345" name="Google Shape;345;g79e5d910bc_0_199"/>
          <p:cNvGraphicFramePr>
            <a:graphicFrameLocks noGrp="1"/>
          </p:cNvGraphicFramePr>
          <p:nvPr/>
        </p:nvGraphicFramePr>
        <p:xfrm>
          <a:off x="246063" y="1619250"/>
          <a:ext cx="11693525" cy="9069388"/>
        </p:xfrm>
        <a:graphic>
          <a:graphicData uri="http://schemas.openxmlformats.org/drawingml/2006/table">
            <a:tbl>
              <a:tblPr/>
              <a:tblGrid>
                <a:gridCol w="11693525"/>
              </a:tblGrid>
              <a:tr h="409575">
                <a:tc>
                  <a:txBody>
                    <a:bodyPr/>
                    <a:lstStyle/>
                    <a:p>
                      <a:pPr marL="0" marR="0" lvl="0" indent="0" algn="ctr" defTabSz="914400" rtl="0" eaLnBrk="1" fontAlgn="base" latinLnBrk="0" hangingPunct="1">
                        <a:lnSpc>
                          <a:spcPct val="100000"/>
                        </a:lnSpc>
                        <a:spcBef>
                          <a:spcPct val="0"/>
                        </a:spcBef>
                        <a:spcAft>
                          <a:spcPct val="0"/>
                        </a:spcAft>
                        <a:buClr>
                          <a:srgbClr val="000000"/>
                        </a:buClr>
                        <a:buSzPts val="12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RELATIONSHIP BUILDERS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Practitioner</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lnTlToBr>
                      <a:noFill/>
                    </a:lnTlToBr>
                    <a:lnBlToTr>
                      <a:noFill/>
                    </a:lnBlToTr>
                    <a:solidFill>
                      <a:srgbClr val="CCCCCC"/>
                    </a:solidFill>
                  </a:tcPr>
                </a:tc>
              </a:tr>
              <a:tr h="4257675">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en-GB" sz="600" b="0" i="0" u="none" strike="noStrike" cap="none" normalizeH="0" baseline="0" smtClean="0">
                        <a:ln>
                          <a:noFill/>
                        </a:ln>
                        <a:solidFill>
                          <a:srgbClr val="000000"/>
                        </a:solidFill>
                        <a:effectLst/>
                        <a:latin typeface="Calibri" pitchFamily="34" charset="0"/>
                        <a:cs typeface="Arial" charset="0"/>
                        <a:sym typeface="Calibri" pitchFamily="34" charset="0"/>
                      </a:endParaRP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take time to get to know the child and their family and is the child celebrated as a ‘unique and valuable’ individual within the setting?</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adults positive and interested in what children do as they develop confidence in learning new things alongside others?</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the language of character and virtues (at Early Years appropriate level) used to encourage positive behaviours and relationships with others?</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make it a priority to develop  a strong and loving relationship with children? Through valuing  the children as individuals; being interested in them as well as finding out what interests them and makes them feel happy and calm.</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support children with a range of strategies to help them understand and manage their feelings? Do they provide a narrative to model and enable the children to develop their vocabulary in naming different feelings and emotions and recognising these in others? Through play and stories</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allow children to be curious and respond to their expressions, gestures and questions? Engaging with open and honest interactions that develop positive attitudes towards diversity and inclusion.</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support children in developing their ability to make informed choices?</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interact with the children with warmth and affection, combined with clear and appropriate boundaries and routines?</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support children to find ways into the play and friendship groups of others?  For example, encourage them to stand and watch from the side with you. Talk about what you see, and suggest ways for the child to join in, or through joining in with  play - modelling and providing a narrative. Teach children ways of solving conflicts. Suggestion: model how to listen to someone else and agree a compromise. </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high expectations for positive behaviour and courtesy?  Are children encouraged to listen to and respect others? Are children congratulated on demonstrating character virtues?</a:t>
                      </a:r>
                    </a:p>
                  </a:txBody>
                  <a:tcPr marL="73025" marR="73025" marT="0" marB="0" horzOverflow="overflow">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47116" name="Google Shape;346;g79e5d910bc_0_199"/>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3269F543-A495-46E2-B187-B5DCB7AB568E}" type="slidenum">
              <a:rPr lang="en-GB" sz="1200">
                <a:solidFill>
                  <a:srgbClr val="888888"/>
                </a:solidFill>
                <a:latin typeface="Calibri" pitchFamily="34" charset="0"/>
                <a:sym typeface="Calibri" pitchFamily="34" charset="0"/>
              </a:rPr>
              <a:pPr algn="r">
                <a:buClr>
                  <a:srgbClr val="000000"/>
                </a:buClr>
                <a:buSzPts val="1200"/>
                <a:buFont typeface="Arial" charset="0"/>
                <a:buNone/>
              </a:pPr>
              <a:t>17</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Google Shape;351;gd377a347f7_0_1"/>
          <p:cNvSpPr txBox="1">
            <a:spLocks noChangeArrowheads="1"/>
          </p:cNvSpPr>
          <p:nvPr/>
        </p:nvSpPr>
        <p:spPr bwMode="auto">
          <a:xfrm>
            <a:off x="0" y="0"/>
            <a:ext cx="12192000" cy="137160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a:t>
            </a:r>
          </a:p>
        </p:txBody>
      </p:sp>
      <p:pic>
        <p:nvPicPr>
          <p:cNvPr id="49154" name="Google Shape;352;gd377a347f7_0_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49155" name="Google Shape;353;gd377a347f7_0_1"/>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354" name="Google Shape;354;gd377a347f7_0_1"/>
          <p:cNvGraphicFramePr>
            <a:graphicFrameLocks noGrp="1"/>
          </p:cNvGraphicFramePr>
          <p:nvPr/>
        </p:nvGraphicFramePr>
        <p:xfrm>
          <a:off x="160338" y="1471613"/>
          <a:ext cx="11657012" cy="7519987"/>
        </p:xfrm>
        <a:graphic>
          <a:graphicData uri="http://schemas.openxmlformats.org/drawingml/2006/table">
            <a:tbl>
              <a:tblPr/>
              <a:tblGrid>
                <a:gridCol w="11657012"/>
              </a:tblGrid>
              <a:tr h="469900">
                <a:tc>
                  <a:txBody>
                    <a:bodyPr/>
                    <a:lstStyle/>
                    <a:p>
                      <a:pPr marL="0" marR="0" lvl="0" indent="0" algn="ctr" defTabSz="914400" rtl="0" eaLnBrk="1" fontAlgn="base" latinLnBrk="0" hangingPunct="1">
                        <a:lnSpc>
                          <a:spcPct val="100000"/>
                        </a:lnSpc>
                        <a:spcBef>
                          <a:spcPct val="0"/>
                        </a:spcBef>
                        <a:spcAft>
                          <a:spcPct val="0"/>
                        </a:spcAft>
                        <a:buClr>
                          <a:srgbClr val="000000"/>
                        </a:buClr>
                        <a:buSzPts val="12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RELATIONSHIP BUILDERS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Environmnet</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lnTlToBr>
                      <a:noFill/>
                    </a:lnTlToBr>
                    <a:lnBlToTr>
                      <a:noFill/>
                    </a:lnBlToTr>
                    <a:solidFill>
                      <a:srgbClr val="CCCCCC"/>
                    </a:solidFill>
                  </a:tcPr>
                </a:tc>
              </a:tr>
              <a:tr h="4635500">
                <a:tc>
                  <a:txBody>
                    <a:bodyPr/>
                    <a:lstStyle/>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establish an environment where there is consistent and predictable routines, with flexibility when needed?</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enable the children to  develop a sense of self by interacting with others and exploring themselves and their capabilities, as well as being able to explore their environment, both indoors and outdoors?</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provide opportunities that will engage individual children’s interests, and cultures, so that all children feel they are valued and that they belong?</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promote a spirit of friendly co-operation amongst children and adults?</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a range of quality texts that expand vocabulary and develop understanding of people, relationships and emotions? Think about the perspectives of others. Use dialogic story time (talking about the ideas arising from the story whilst reading aloud) to discuss books that deal with challenges, explaining how the different characters feel about these challenges and overcome them.</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their opportunities for children to try new things and take risks?</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areas for children to display or celebrate their achievements?</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involved in making decisions about room layout and resources? E.g. Setting up a special role-play area linked with interests</a:t>
                      </a:r>
                    </a:p>
                    <a:p>
                      <a:pPr marL="4572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enable the children to develop a sense of responsibility and membership of community? E.g. use of monitor roles, washing up cups and plates after snack time.</a:t>
                      </a:r>
                      <a:endParaRPr kumimoji="0" lang="en-GB" sz="11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9525" cap="flat" cmpd="sng" algn="ctr">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49164" name="Google Shape;355;gd377a347f7_0_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E22FD118-458C-42B2-9DFC-E62BC6A85F5F}" type="slidenum">
              <a:rPr lang="en-GB" sz="1200">
                <a:solidFill>
                  <a:srgbClr val="888888"/>
                </a:solidFill>
                <a:latin typeface="Calibri" pitchFamily="34" charset="0"/>
                <a:sym typeface="Calibri" pitchFamily="34" charset="0"/>
              </a:rPr>
              <a:pPr algn="r">
                <a:buClr>
                  <a:srgbClr val="000000"/>
                </a:buClr>
                <a:buSzPts val="1200"/>
                <a:buFont typeface="Arial" charset="0"/>
                <a:buNone/>
              </a:pPr>
              <a:t>18</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Google Shape;360;gd377a347f7_0_84"/>
          <p:cNvSpPr txBox="1">
            <a:spLocks noChangeArrowheads="1"/>
          </p:cNvSpPr>
          <p:nvPr/>
        </p:nvSpPr>
        <p:spPr bwMode="auto">
          <a:xfrm>
            <a:off x="0" y="0"/>
            <a:ext cx="12192000" cy="139700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700">
                <a:solidFill>
                  <a:srgbClr val="FFFFFF"/>
                </a:solidFill>
                <a:latin typeface="Calibri" pitchFamily="34" charset="0"/>
                <a:sym typeface="Calibri" pitchFamily="34" charset="0"/>
              </a:rPr>
              <a:t>Character of an Inspiring Changemaker</a:t>
            </a:r>
            <a:endParaRPr lang="en-GB" sz="60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51202" name="Google Shape;361;gd377a347f7_0_84"/>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51203" name="Google Shape;362;gd377a347f7_0_84"/>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363" name="Google Shape;363;gd377a347f7_0_84"/>
          <p:cNvSpPr/>
          <p:nvPr/>
        </p:nvSpPr>
        <p:spPr>
          <a:xfrm>
            <a:off x="4760913" y="1555750"/>
            <a:ext cx="1982787" cy="1874838"/>
          </a:xfrm>
          <a:prstGeom prst="ellipse">
            <a:avLst/>
          </a:prstGeom>
          <a:solidFill>
            <a:srgbClr val="0000FF"/>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500" b="1"/>
              <a:t>Global Citizen</a:t>
            </a:r>
          </a:p>
        </p:txBody>
      </p:sp>
      <p:sp>
        <p:nvSpPr>
          <p:cNvPr id="364" name="Google Shape;364;gd377a347f7_0_84"/>
          <p:cNvSpPr/>
          <p:nvPr/>
        </p:nvSpPr>
        <p:spPr>
          <a:xfrm>
            <a:off x="228600"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000"/>
              <a:t>Know some sims and diffs between things in the past and now</a:t>
            </a:r>
          </a:p>
        </p:txBody>
      </p:sp>
      <p:sp>
        <p:nvSpPr>
          <p:cNvPr id="365" name="Google Shape;365;gd377a347f7_0_84"/>
          <p:cNvSpPr/>
          <p:nvPr/>
        </p:nvSpPr>
        <p:spPr>
          <a:xfrm>
            <a:off x="1468438" y="134778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000"/>
              <a:t>Talk about the lives of the people around them and their roles in society;</a:t>
            </a:r>
          </a:p>
        </p:txBody>
      </p:sp>
      <p:sp>
        <p:nvSpPr>
          <p:cNvPr id="366" name="Google Shape;366;gd377a347f7_0_84"/>
          <p:cNvSpPr/>
          <p:nvPr/>
        </p:nvSpPr>
        <p:spPr>
          <a:xfrm>
            <a:off x="228600" y="3255963"/>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Understand the past through settings, characters events</a:t>
            </a:r>
          </a:p>
        </p:txBody>
      </p:sp>
      <p:sp>
        <p:nvSpPr>
          <p:cNvPr id="367" name="Google Shape;367;gd377a347f7_0_84"/>
          <p:cNvSpPr/>
          <p:nvPr/>
        </p:nvSpPr>
        <p:spPr>
          <a:xfrm>
            <a:off x="1468438" y="2600325"/>
            <a:ext cx="1530350" cy="1258888"/>
          </a:xfrm>
          <a:prstGeom prst="flowChartPreparation">
            <a:avLst/>
          </a:prstGeom>
          <a:solidFill>
            <a:srgbClr val="0000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UtW</a:t>
            </a:r>
          </a:p>
          <a:p>
            <a:pPr algn="ctr">
              <a:buClr>
                <a:srgbClr val="000000"/>
              </a:buClr>
              <a:buFont typeface="Arial" charset="0"/>
              <a:buNone/>
            </a:pPr>
            <a:r>
              <a:rPr lang="en-GB" sz="1000" b="1"/>
              <a:t>Past and Present</a:t>
            </a:r>
          </a:p>
        </p:txBody>
      </p:sp>
      <p:cxnSp>
        <p:nvCxnSpPr>
          <p:cNvPr id="51209" name="Google Shape;368;gd377a347f7_0_84"/>
          <p:cNvCxnSpPr>
            <a:cxnSpLocks noChangeShapeType="1"/>
            <a:stCxn id="363" idx="2"/>
            <a:endCxn id="369" idx="3"/>
          </p:cNvCxnSpPr>
          <p:nvPr/>
        </p:nvCxnSpPr>
        <p:spPr bwMode="auto">
          <a:xfrm flipH="1">
            <a:off x="4219575" y="2493963"/>
            <a:ext cx="541338" cy="107950"/>
          </a:xfrm>
          <a:prstGeom prst="straightConnector1">
            <a:avLst/>
          </a:prstGeom>
          <a:noFill/>
          <a:ln w="38100">
            <a:solidFill>
              <a:srgbClr val="0070C0"/>
            </a:solidFill>
            <a:round/>
            <a:headEnd/>
            <a:tailEnd/>
          </a:ln>
        </p:spPr>
      </p:cxnSp>
      <p:cxnSp>
        <p:nvCxnSpPr>
          <p:cNvPr id="51210" name="Google Shape;370;gd377a347f7_0_84"/>
          <p:cNvCxnSpPr>
            <a:cxnSpLocks noChangeShapeType="1"/>
            <a:stCxn id="363" idx="6"/>
            <a:endCxn id="371" idx="1"/>
          </p:cNvCxnSpPr>
          <p:nvPr/>
        </p:nvCxnSpPr>
        <p:spPr bwMode="auto">
          <a:xfrm>
            <a:off x="6743700" y="2493963"/>
            <a:ext cx="674688" cy="133350"/>
          </a:xfrm>
          <a:prstGeom prst="straightConnector1">
            <a:avLst/>
          </a:prstGeom>
          <a:noFill/>
          <a:ln w="38100">
            <a:solidFill>
              <a:srgbClr val="0070C0"/>
            </a:solidFill>
            <a:round/>
            <a:headEnd/>
            <a:tailEnd/>
          </a:ln>
        </p:spPr>
      </p:cxnSp>
      <p:cxnSp>
        <p:nvCxnSpPr>
          <p:cNvPr id="51211" name="Google Shape;372;gd377a347f7_0_84"/>
          <p:cNvCxnSpPr>
            <a:cxnSpLocks noChangeShapeType="1"/>
            <a:stCxn id="363" idx="4"/>
          </p:cNvCxnSpPr>
          <p:nvPr/>
        </p:nvCxnSpPr>
        <p:spPr bwMode="auto">
          <a:xfrm>
            <a:off x="5751513" y="3430588"/>
            <a:ext cx="0" cy="684212"/>
          </a:xfrm>
          <a:prstGeom prst="straightConnector1">
            <a:avLst/>
          </a:prstGeom>
          <a:noFill/>
          <a:ln w="38100">
            <a:solidFill>
              <a:srgbClr val="0070C0"/>
            </a:solidFill>
            <a:round/>
            <a:headEnd/>
            <a:tailEnd/>
          </a:ln>
        </p:spPr>
      </p:cxnSp>
      <p:sp>
        <p:nvSpPr>
          <p:cNvPr id="373" name="Google Shape;373;gd377a347f7_0_84"/>
          <p:cNvSpPr/>
          <p:nvPr/>
        </p:nvSpPr>
        <p:spPr>
          <a:xfrm>
            <a:off x="4987925" y="4933950"/>
            <a:ext cx="1528763" cy="1258888"/>
          </a:xfrm>
          <a:prstGeom prst="flowChartPreparation">
            <a:avLst/>
          </a:prstGeom>
          <a:solidFill>
            <a:srgbClr val="0000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UtW</a:t>
            </a:r>
          </a:p>
          <a:p>
            <a:pPr algn="ctr">
              <a:buClr>
                <a:srgbClr val="000000"/>
              </a:buClr>
              <a:buFont typeface="Arial" charset="0"/>
              <a:buNone/>
            </a:pPr>
            <a:r>
              <a:rPr lang="en-GB" sz="1000" b="1"/>
              <a:t>People, Cultures and Communities</a:t>
            </a:r>
          </a:p>
        </p:txBody>
      </p:sp>
      <p:sp>
        <p:nvSpPr>
          <p:cNvPr id="374" name="Google Shape;374;gd377a347f7_0_84"/>
          <p:cNvSpPr/>
          <p:nvPr/>
        </p:nvSpPr>
        <p:spPr>
          <a:xfrm>
            <a:off x="3783013"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000"/>
              <a:t>Describe their immediate environment</a:t>
            </a:r>
          </a:p>
        </p:txBody>
      </p:sp>
      <p:sp>
        <p:nvSpPr>
          <p:cNvPr id="375" name="Google Shape;375;gd377a347f7_0_84"/>
          <p:cNvSpPr/>
          <p:nvPr/>
        </p:nvSpPr>
        <p:spPr>
          <a:xfrm>
            <a:off x="3783013" y="555942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SzPts val="1100"/>
              <a:buFont typeface="Arial" charset="0"/>
              <a:buNone/>
            </a:pPr>
            <a:r>
              <a:rPr lang="en-GB" sz="1100"/>
              <a:t>Know some sims and diffs between different religious and cultural communitie</a:t>
            </a:r>
          </a:p>
        </p:txBody>
      </p:sp>
      <p:sp>
        <p:nvSpPr>
          <p:cNvPr id="376" name="Google Shape;376;gd377a347f7_0_84"/>
          <p:cNvSpPr/>
          <p:nvPr/>
        </p:nvSpPr>
        <p:spPr>
          <a:xfrm>
            <a:off x="6205538" y="553243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Explore through observation discussion stories maps</a:t>
            </a:r>
          </a:p>
        </p:txBody>
      </p:sp>
      <p:sp>
        <p:nvSpPr>
          <p:cNvPr id="377" name="Google Shape;377;gd377a347f7_0_84"/>
          <p:cNvSpPr/>
          <p:nvPr/>
        </p:nvSpPr>
        <p:spPr>
          <a:xfrm>
            <a:off x="6205538"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a:t>Explain some sims and diffs between life in this country and life in other countries,</a:t>
            </a:r>
          </a:p>
        </p:txBody>
      </p:sp>
      <p:sp>
        <p:nvSpPr>
          <p:cNvPr id="378" name="Google Shape;378;gd377a347f7_0_84"/>
          <p:cNvSpPr/>
          <p:nvPr/>
        </p:nvSpPr>
        <p:spPr>
          <a:xfrm>
            <a:off x="8577263" y="2600325"/>
            <a:ext cx="1530350" cy="1258888"/>
          </a:xfrm>
          <a:prstGeom prst="flowChartPreparation">
            <a:avLst/>
          </a:prstGeom>
          <a:solidFill>
            <a:srgbClr val="0000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UtW</a:t>
            </a:r>
          </a:p>
          <a:p>
            <a:pPr algn="ctr">
              <a:buClr>
                <a:srgbClr val="000000"/>
              </a:buClr>
              <a:buFont typeface="Arial" charset="0"/>
              <a:buNone/>
            </a:pPr>
            <a:r>
              <a:rPr lang="en-GB" sz="1000" b="1"/>
              <a:t>The Natural World</a:t>
            </a:r>
          </a:p>
        </p:txBody>
      </p:sp>
      <p:sp>
        <p:nvSpPr>
          <p:cNvPr id="379" name="Google Shape;379;gd377a347f7_0_84"/>
          <p:cNvSpPr/>
          <p:nvPr/>
        </p:nvSpPr>
        <p:spPr>
          <a:xfrm>
            <a:off x="8577263" y="1397000"/>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900"/>
              <a:t>Explore the natural world around them</a:t>
            </a:r>
          </a:p>
        </p:txBody>
      </p:sp>
      <p:sp>
        <p:nvSpPr>
          <p:cNvPr id="380" name="Google Shape;380;gd377a347f7_0_84"/>
          <p:cNvSpPr/>
          <p:nvPr/>
        </p:nvSpPr>
        <p:spPr>
          <a:xfrm>
            <a:off x="9799638" y="1997075"/>
            <a:ext cx="147320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900"/>
              <a:t>Know some sims and diffs between the natural world around them and contrasting environments</a:t>
            </a:r>
          </a:p>
        </p:txBody>
      </p:sp>
      <p:sp>
        <p:nvSpPr>
          <p:cNvPr id="381" name="Google Shape;381;gd377a347f7_0_84"/>
          <p:cNvSpPr/>
          <p:nvPr/>
        </p:nvSpPr>
        <p:spPr>
          <a:xfrm>
            <a:off x="9799638" y="3230563"/>
            <a:ext cx="147320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900"/>
              <a:t>Understand some important processes and changes in the natural world around them</a:t>
            </a:r>
          </a:p>
        </p:txBody>
      </p:sp>
      <p:sp>
        <p:nvSpPr>
          <p:cNvPr id="369" name="Google Shape;369;gd377a347f7_0_84"/>
          <p:cNvSpPr/>
          <p:nvPr/>
        </p:nvSpPr>
        <p:spPr>
          <a:xfrm>
            <a:off x="2689225"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71" name="Google Shape;371;gd377a347f7_0_84"/>
          <p:cNvSpPr/>
          <p:nvPr/>
        </p:nvSpPr>
        <p:spPr>
          <a:xfrm>
            <a:off x="7418388" y="1997075"/>
            <a:ext cx="1474787"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82" name="Google Shape;382;gd377a347f7_0_84"/>
          <p:cNvSpPr/>
          <p:nvPr/>
        </p:nvSpPr>
        <p:spPr>
          <a:xfrm>
            <a:off x="4987925" y="3673475"/>
            <a:ext cx="1528763"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383" name="Google Shape;383;gd377a347f7_0_84"/>
          <p:cNvSpPr txBox="1"/>
          <p:nvPr/>
        </p:nvSpPr>
        <p:spPr>
          <a:xfrm>
            <a:off x="7389813" y="2362200"/>
            <a:ext cx="1530350" cy="1200150"/>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0000FF"/>
                </a:solidFill>
                <a:latin typeface="Calibri" pitchFamily="34" charset="0"/>
                <a:sym typeface="Calibri" pitchFamily="34" charset="0"/>
              </a:rPr>
              <a:t>Service</a:t>
            </a:r>
          </a:p>
          <a:p>
            <a:pPr algn="ctr">
              <a:buClr>
                <a:srgbClr val="000000"/>
              </a:buClr>
              <a:buFont typeface="Arial" charset="0"/>
              <a:buNone/>
            </a:pPr>
            <a:endParaRPr lang="en-GB" b="1">
              <a:solidFill>
                <a:srgbClr val="FF9900"/>
              </a:solidFill>
              <a:latin typeface="Calibri" pitchFamily="34" charset="0"/>
              <a:sym typeface="Calibri" pitchFamily="34" charset="0"/>
            </a:endParaRPr>
          </a:p>
          <a:p>
            <a:pPr algn="ctr">
              <a:buClr>
                <a:srgbClr val="000000"/>
              </a:buClr>
              <a:buFont typeface="Arial" charset="0"/>
              <a:buNone/>
            </a:pPr>
            <a:endParaRPr lang="en-GB" b="1">
              <a:solidFill>
                <a:srgbClr val="0070C0"/>
              </a:solidFill>
              <a:latin typeface="Calibri" pitchFamily="34" charset="0"/>
              <a:sym typeface="Calibri" pitchFamily="34" charset="0"/>
            </a:endParaRPr>
          </a:p>
          <a:p>
            <a:pPr algn="ctr">
              <a:buClr>
                <a:srgbClr val="000000"/>
              </a:buClr>
              <a:buFont typeface="Arial" charset="0"/>
              <a:buNone/>
            </a:pPr>
            <a:endParaRPr lang="en-GB" sz="1000" b="1">
              <a:solidFill>
                <a:srgbClr val="FF3300"/>
              </a:solidFill>
              <a:latin typeface="Calibri" pitchFamily="34" charset="0"/>
              <a:sym typeface="Calibri" pitchFamily="34" charset="0"/>
            </a:endParaRPr>
          </a:p>
          <a:p>
            <a:pPr algn="ctr">
              <a:buClr>
                <a:srgbClr val="000000"/>
              </a:buClr>
              <a:buFont typeface="Arial" charset="0"/>
              <a:buNone/>
            </a:pPr>
            <a:endParaRPr lang="en-GB" b="1">
              <a:solidFill>
                <a:srgbClr val="FFC000"/>
              </a:solidFill>
              <a:latin typeface="Calibri" pitchFamily="34" charset="0"/>
              <a:sym typeface="Calibri" pitchFamily="34" charset="0"/>
            </a:endParaRPr>
          </a:p>
        </p:txBody>
      </p:sp>
      <p:sp>
        <p:nvSpPr>
          <p:cNvPr id="51225" name="Google Shape;384;gd377a347f7_0_84"/>
          <p:cNvSpPr txBox="1">
            <a:spLocks noChangeArrowheads="1"/>
          </p:cNvSpPr>
          <p:nvPr/>
        </p:nvSpPr>
        <p:spPr bwMode="auto">
          <a:xfrm>
            <a:off x="5013325" y="3995738"/>
            <a:ext cx="1530350" cy="6159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0000FF"/>
                </a:solidFill>
                <a:latin typeface="Calibri" pitchFamily="34" charset="0"/>
                <a:sym typeface="Calibri" pitchFamily="34" charset="0"/>
              </a:rPr>
              <a:t>Volunteering</a:t>
            </a:r>
          </a:p>
          <a:p>
            <a:pPr algn="ctr">
              <a:buClr>
                <a:srgbClr val="000000"/>
              </a:buClr>
              <a:buFont typeface="Arial" charset="0"/>
              <a:buNone/>
            </a:pPr>
            <a:r>
              <a:rPr lang="en-GB" b="1">
                <a:solidFill>
                  <a:srgbClr val="0000FF"/>
                </a:solidFill>
                <a:latin typeface="Calibri" pitchFamily="34" charset="0"/>
                <a:sym typeface="Calibri" pitchFamily="34" charset="0"/>
              </a:rPr>
              <a:t>Citizenship</a:t>
            </a:r>
          </a:p>
        </p:txBody>
      </p:sp>
      <p:sp>
        <p:nvSpPr>
          <p:cNvPr id="385" name="Google Shape;385;gd377a347f7_0_84"/>
          <p:cNvSpPr txBox="1"/>
          <p:nvPr/>
        </p:nvSpPr>
        <p:spPr>
          <a:xfrm>
            <a:off x="2689225" y="2093913"/>
            <a:ext cx="1530350" cy="800100"/>
          </a:xfrm>
          <a:prstGeom prst="rect">
            <a:avLst/>
          </a:prstGeom>
          <a:noFill/>
          <a:ln>
            <a:noFill/>
          </a:ln>
        </p:spPr>
        <p:txBody>
          <a:bodyPr lIns="91425" tIns="91425" rIns="91425" bIns="91425">
            <a:spAutoFit/>
          </a:bodyPr>
          <a:lstStyle/>
          <a:p>
            <a:pPr algn="ctr">
              <a:buClr>
                <a:srgbClr val="000000"/>
              </a:buClr>
              <a:buFont typeface="Arial" charset="0"/>
              <a:buNone/>
            </a:pPr>
            <a:endParaRPr lang="en-GB" b="1">
              <a:solidFill>
                <a:srgbClr val="FFC000"/>
              </a:solidFill>
              <a:latin typeface="Calibri" pitchFamily="34" charset="0"/>
              <a:sym typeface="Calibri" pitchFamily="34" charset="0"/>
            </a:endParaRPr>
          </a:p>
          <a:p>
            <a:pPr algn="ctr">
              <a:buClr>
                <a:srgbClr val="000000"/>
              </a:buClr>
              <a:buFont typeface="Arial" charset="0"/>
              <a:buNone/>
            </a:pPr>
            <a:r>
              <a:rPr lang="en-GB" sz="1300" b="1">
                <a:solidFill>
                  <a:srgbClr val="0000FF"/>
                </a:solidFill>
              </a:rPr>
              <a:t>Helpfulness</a:t>
            </a:r>
          </a:p>
          <a:p>
            <a:pPr algn="ctr">
              <a:buClr>
                <a:srgbClr val="000000"/>
              </a:buClr>
              <a:buSzPts val="1100"/>
              <a:buFont typeface="Arial" charset="0"/>
              <a:buNone/>
            </a:pPr>
            <a:endParaRPr lang="en-GB" sz="1300" b="1">
              <a:solidFill>
                <a:srgbClr val="0000FF"/>
              </a:solidFill>
            </a:endParaRPr>
          </a:p>
        </p:txBody>
      </p:sp>
      <p:sp>
        <p:nvSpPr>
          <p:cNvPr id="51227" name="Google Shape;386;gd377a347f7_0_84"/>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2B7E70C1-71C4-4F6D-958A-351130E6DE93}" type="slidenum">
              <a:rPr lang="en-GB" sz="1200">
                <a:solidFill>
                  <a:srgbClr val="888888"/>
                </a:solidFill>
                <a:latin typeface="Calibri" pitchFamily="34" charset="0"/>
                <a:sym typeface="Calibri" pitchFamily="34" charset="0"/>
              </a:rPr>
              <a:pPr algn="r">
                <a:buClr>
                  <a:srgbClr val="000000"/>
                </a:buClr>
                <a:buSzPts val="1200"/>
                <a:buFont typeface="Arial" charset="0"/>
                <a:buNone/>
              </a:pPr>
              <a:t>19</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102;gbc37103e0c_0_1"/>
          <p:cNvSpPr txBox="1">
            <a:spLocks noChangeArrowheads="1"/>
          </p:cNvSpPr>
          <p:nvPr/>
        </p:nvSpPr>
        <p:spPr bwMode="auto">
          <a:xfrm>
            <a:off x="0" y="0"/>
            <a:ext cx="12192000" cy="1457325"/>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p>
          <a:p>
            <a:pPr>
              <a:buClr>
                <a:srgbClr val="000000"/>
              </a:buClr>
              <a:buSzPts val="8000"/>
              <a:buFont typeface="Arial" charset="0"/>
              <a:buNone/>
            </a:pPr>
            <a:r>
              <a:rPr lang="en-GB" sz="3000">
                <a:solidFill>
                  <a:srgbClr val="FFFFFF"/>
                </a:solidFill>
                <a:latin typeface="Calibri" pitchFamily="34" charset="0"/>
                <a:sym typeface="Calibri" pitchFamily="34" charset="0"/>
              </a:rPr>
              <a:t>Links to Materials for Guidance</a:t>
            </a:r>
            <a:r>
              <a:rPr lang="en-GB" sz="49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endParaRPr lang="en-GB" sz="800">
              <a:latin typeface="Calibri" pitchFamily="34" charset="0"/>
              <a:sym typeface="Calibri" pitchFamily="34" charset="0"/>
            </a:endParaRPr>
          </a:p>
        </p:txBody>
      </p:sp>
      <p:pic>
        <p:nvPicPr>
          <p:cNvPr id="16386" name="Google Shape;103;gbc37103e0c_0_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16387" name="Google Shape;104;gbc37103e0c_0_1"/>
          <p:cNvPicPr preferRelativeResize="0">
            <a:picLocks noChangeAspect="1" noChangeArrowheads="1"/>
          </p:cNvPicPr>
          <p:nvPr/>
        </p:nvPicPr>
        <p:blipFill>
          <a:blip r:embed="rId4"/>
          <a:srcRect/>
          <a:stretch>
            <a:fillRect/>
          </a:stretch>
        </p:blipFill>
        <p:spPr bwMode="auto">
          <a:xfrm>
            <a:off x="9082088" y="155575"/>
            <a:ext cx="1350962" cy="908050"/>
          </a:xfrm>
          <a:prstGeom prst="rect">
            <a:avLst/>
          </a:prstGeom>
          <a:noFill/>
          <a:ln w="9525">
            <a:noFill/>
            <a:miter lim="800000"/>
            <a:headEnd/>
            <a:tailEnd/>
          </a:ln>
        </p:spPr>
      </p:pic>
      <p:sp>
        <p:nvSpPr>
          <p:cNvPr id="16388" name="Google Shape;105;gbc37103e0c_0_1"/>
          <p:cNvSpPr txBox="1">
            <a:spLocks noChangeArrowheads="1"/>
          </p:cNvSpPr>
          <p:nvPr/>
        </p:nvSpPr>
        <p:spPr bwMode="auto">
          <a:xfrm>
            <a:off x="595313" y="1373188"/>
            <a:ext cx="11001375" cy="2693987"/>
          </a:xfrm>
          <a:prstGeom prst="rect">
            <a:avLst/>
          </a:prstGeom>
          <a:noFill/>
          <a:ln w="9525">
            <a:noFill/>
            <a:miter lim="800000"/>
            <a:headEnd/>
            <a:tailEnd/>
          </a:ln>
        </p:spPr>
        <p:txBody>
          <a:bodyPr lIns="91425" tIns="91425" rIns="91425" bIns="91425">
            <a:spAutoFit/>
          </a:bodyPr>
          <a:lstStyle/>
          <a:p>
            <a:pPr>
              <a:buClr>
                <a:srgbClr val="000000"/>
              </a:buClr>
              <a:buFont typeface="Arial" charset="0"/>
              <a:buNone/>
            </a:pPr>
            <a:endParaRPr lang="en-GB" sz="1900"/>
          </a:p>
          <a:p>
            <a:pPr>
              <a:buClr>
                <a:srgbClr val="000000"/>
              </a:buClr>
              <a:buFont typeface="Arial" charset="0"/>
              <a:buNone/>
            </a:pPr>
            <a:r>
              <a:rPr lang="en-GB" sz="1600"/>
              <a:t>Links to Statutory Framework - </a:t>
            </a:r>
            <a:r>
              <a:rPr lang="en-GB" sz="1600" u="sng">
                <a:solidFill>
                  <a:schemeClr val="hlink"/>
                </a:solidFill>
                <a:hlinkClick r:id="rId5"/>
              </a:rPr>
              <a:t>https://assets.publishing.service.gov.uk/government/uploads/system/uploads/attachment_data/file/974907/EYFS_framework_-_March_2021.pdf</a:t>
            </a:r>
            <a:r>
              <a:rPr lang="en-GB" sz="1600"/>
              <a:t> </a:t>
            </a:r>
          </a:p>
          <a:p>
            <a:pPr>
              <a:buClr>
                <a:srgbClr val="000000"/>
              </a:buClr>
              <a:buFont typeface="Arial" charset="0"/>
              <a:buNone/>
            </a:pPr>
            <a:endParaRPr lang="en-GB" sz="1600"/>
          </a:p>
          <a:p>
            <a:pPr>
              <a:buClr>
                <a:srgbClr val="000000"/>
              </a:buClr>
              <a:buFont typeface="Arial" charset="0"/>
              <a:buNone/>
            </a:pPr>
            <a:r>
              <a:rPr lang="en-GB" sz="1600"/>
              <a:t>Non Statutory Development Matters - </a:t>
            </a:r>
            <a:r>
              <a:rPr lang="en-GB" sz="1600" u="sng">
                <a:solidFill>
                  <a:schemeClr val="hlink"/>
                </a:solidFill>
                <a:hlinkClick r:id="rId6"/>
              </a:rPr>
              <a:t>https://assets.publishing.service.gov.uk/government/uploads/system/uploads/attachment_data/file/971620/Development_Matters.pdf</a:t>
            </a:r>
            <a:r>
              <a:rPr lang="en-GB" sz="1600"/>
              <a:t> </a:t>
            </a:r>
          </a:p>
          <a:p>
            <a:pPr>
              <a:buClr>
                <a:srgbClr val="000000"/>
              </a:buClr>
              <a:buFont typeface="Arial" charset="0"/>
              <a:buNone/>
            </a:pPr>
            <a:endParaRPr lang="en-GB" sz="1600"/>
          </a:p>
          <a:p>
            <a:pPr>
              <a:buClr>
                <a:srgbClr val="000000"/>
              </a:buClr>
              <a:buFont typeface="Arial" charset="0"/>
              <a:buNone/>
            </a:pPr>
            <a:r>
              <a:rPr lang="en-GB" sz="1600"/>
              <a:t>Non Statutory Birth to 5 Matters - </a:t>
            </a:r>
            <a:r>
              <a:rPr lang="en-GB" sz="1600" u="sng">
                <a:solidFill>
                  <a:schemeClr val="hlink"/>
                </a:solidFill>
                <a:hlinkClick r:id="rId7"/>
              </a:rPr>
              <a:t>https://www.birthto5matters.org.uk/</a:t>
            </a:r>
            <a:r>
              <a:rPr lang="en-GB" sz="1600"/>
              <a:t> </a:t>
            </a:r>
          </a:p>
        </p:txBody>
      </p:sp>
      <p:pic>
        <p:nvPicPr>
          <p:cNvPr id="16389" name="Google Shape;106;gbc37103e0c_0_1"/>
          <p:cNvPicPr preferRelativeResize="0">
            <a:picLocks noChangeAspect="1" noChangeArrowheads="1"/>
          </p:cNvPicPr>
          <p:nvPr/>
        </p:nvPicPr>
        <p:blipFill>
          <a:blip r:embed="rId8"/>
          <a:srcRect/>
          <a:stretch>
            <a:fillRect/>
          </a:stretch>
        </p:blipFill>
        <p:spPr bwMode="auto">
          <a:xfrm rot="-3">
            <a:off x="7481888" y="61913"/>
            <a:ext cx="1814512" cy="1209675"/>
          </a:xfrm>
          <a:prstGeom prst="rect">
            <a:avLst/>
          </a:prstGeom>
          <a:noFill/>
          <a:ln w="9525">
            <a:noFill/>
            <a:miter lim="800000"/>
            <a:headEnd/>
            <a:tailEnd/>
          </a:ln>
        </p:spPr>
      </p:pic>
      <p:sp>
        <p:nvSpPr>
          <p:cNvPr id="16390" name="Google Shape;107;gbc37103e0c_0_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D5747A80-A8CC-491B-8338-31AFE75F70A4}" type="slidenum">
              <a:rPr lang="en-GB" sz="1200">
                <a:solidFill>
                  <a:srgbClr val="888888"/>
                </a:solidFill>
                <a:latin typeface="Calibri" pitchFamily="34" charset="0"/>
                <a:sym typeface="Calibri" pitchFamily="34" charset="0"/>
              </a:rPr>
              <a:pPr algn="r">
                <a:buClr>
                  <a:srgbClr val="000000"/>
                </a:buClr>
                <a:buSzPts val="1200"/>
                <a:buFont typeface="Arial" charset="0"/>
                <a:buNone/>
              </a:pPr>
              <a:t>2</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Google Shape;391;gd036355a6f_0_2"/>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53250" name="Google Shape;392;gd036355a6f_0_2"/>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53251" name="Google Shape;393;gd036355a6f_0_2"/>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394" name="Google Shape;394;gd036355a6f_0_2"/>
          <p:cNvGraphicFramePr>
            <a:graphicFrameLocks noGrp="1"/>
          </p:cNvGraphicFramePr>
          <p:nvPr/>
        </p:nvGraphicFramePr>
        <p:xfrm>
          <a:off x="258763" y="1538288"/>
          <a:ext cx="11715750" cy="5929312"/>
        </p:xfrm>
        <a:graphic>
          <a:graphicData uri="http://schemas.openxmlformats.org/drawingml/2006/table">
            <a:tbl>
              <a:tblPr/>
              <a:tblGrid>
                <a:gridCol w="11715750"/>
              </a:tblGrid>
              <a:tr h="111125">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GLOBAL CITIZENS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Practitioner</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3127375">
                <a:tc>
                  <a:txBody>
                    <a:bodyPr/>
                    <a:lstStyle/>
                    <a:p>
                      <a:pPr marL="228600" marR="0" lvl="0" indent="-317500" algn="l" defTabSz="914400" rtl="0" eaLnBrk="1" fontAlgn="base" latinLnBrk="0" hangingPunct="1">
                        <a:lnSpc>
                          <a:spcPct val="10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plan and deliver a range of learning opportunities that give children time to learn about and explore a range of people and places?</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reflect the diversity of the world around us all by selecting stories, texts, teaching resources that reflect a diverse society?</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planned themes within learning that allow for children to express how their family has particular traditions and then learn about the traditions and lifestyles of people from other backgrounds and cultures?</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the opportunities to visit the local community - buildings, spaces and also speak to and/meet members of the community to explore societies and their richness?</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encouraged to make links with whole school sponsorship of children through charities such as EduKid to find out about the lives of people in other countries and actively help to support them?</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practitioners use and model a range of enriched and wide vocabulary linked with our diverse world?</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presented with opportunities to work with/volunteer and support the wider community? Do they participate in events where the community are invited in to school or children take part in projects that reach out e.g. mini fundraisers?</a:t>
                      </a:r>
                    </a:p>
                    <a:p>
                      <a:pPr marL="228600" marR="0" lvl="0" indent="-317500" algn="l" defTabSz="914400" rtl="0" eaLnBrk="1" fontAlgn="base" latinLnBrk="0" hangingPunct="1">
                        <a:lnSpc>
                          <a:spcPct val="100000"/>
                        </a:lnSpc>
                        <a:spcBef>
                          <a:spcPts val="1000"/>
                        </a:spcBef>
                        <a:spcAft>
                          <a:spcPct val="0"/>
                        </a:spcAft>
                        <a:buClrTx/>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model caring for living things and respecting the natural world? </a:t>
                      </a:r>
                    </a:p>
                    <a:p>
                      <a:pPr marL="228600" marR="0" lvl="0" indent="-317500" algn="l" defTabSz="914400" rtl="0" eaLnBrk="1" fontAlgn="base" latinLnBrk="0" hangingPunct="1">
                        <a:lnSpc>
                          <a:spcPct val="100000"/>
                        </a:lnSpc>
                        <a:spcBef>
                          <a:spcPts val="1000"/>
                        </a:spcBef>
                        <a:spcAft>
                          <a:spcPts val="100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3260" name="Google Shape;395;gd036355a6f_0_2"/>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7D250CD8-6A5D-41D4-A06E-B02A1601744E}" type="slidenum">
              <a:rPr lang="en-GB" sz="1200">
                <a:solidFill>
                  <a:srgbClr val="888888"/>
                </a:solidFill>
                <a:latin typeface="Calibri" pitchFamily="34" charset="0"/>
                <a:sym typeface="Calibri" pitchFamily="34" charset="0"/>
              </a:rPr>
              <a:pPr algn="r">
                <a:buClr>
                  <a:srgbClr val="000000"/>
                </a:buClr>
                <a:buSzPts val="1200"/>
                <a:buFont typeface="Arial" charset="0"/>
                <a:buNone/>
              </a:pPr>
              <a:t>20</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Google Shape;400;gd036355a6f_0_9"/>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55298" name="Google Shape;401;gd036355a6f_0_9"/>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55299" name="Google Shape;402;gd036355a6f_0_9"/>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403" name="Google Shape;403;gd036355a6f_0_9"/>
          <p:cNvGraphicFramePr>
            <a:graphicFrameLocks noGrp="1"/>
          </p:cNvGraphicFramePr>
          <p:nvPr/>
        </p:nvGraphicFramePr>
        <p:xfrm>
          <a:off x="215900" y="1760538"/>
          <a:ext cx="11815763" cy="5481637"/>
        </p:xfrm>
        <a:graphic>
          <a:graphicData uri="http://schemas.openxmlformats.org/drawingml/2006/table">
            <a:tbl>
              <a:tblPr/>
              <a:tblGrid>
                <a:gridCol w="11815763"/>
              </a:tblGrid>
              <a:tr h="544513">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GLOBAL CITIZENS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Environment</a:t>
                      </a:r>
                      <a:endParaRPr kumimoji="0" lang="en-GB" sz="12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040188">
                <a:tc>
                  <a:txBody>
                    <a:bodyPr/>
                    <a:lstStyle/>
                    <a:p>
                      <a:pPr marL="228600" marR="0" lvl="0" indent="-317500" algn="l" defTabSz="914400" rtl="0" eaLnBrk="1" fontAlgn="base" latinLnBrk="0" hangingPunct="1">
                        <a:lnSpc>
                          <a:spcPct val="15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encouraged to explore a range of interesting artefacts and natural objects from a range of locations, places, cultures to foster curiosity and respect for diversity?</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environment areas such as small world play and role play allow children to engage with ideas, activities and lifestyles from a range of cultures and locations?</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access to globes, maps, non fiction books about people and places from around the world?</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opportunities to locate where they live on the map?</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access to outdoor environments and the natural world that allows them to learn about and care for living things?</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have access to a range of stories and texts from different cultures and reflect a diverse community?</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actively encouraged to think sustainably? To reduce, reuse recycle? </a:t>
                      </a:r>
                    </a:p>
                    <a:p>
                      <a:pPr marL="228600" marR="0" lvl="0" indent="-31750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garden spaces and natural outdoor areas used for children to become more eco aware?</a:t>
                      </a:r>
                    </a:p>
                    <a:p>
                      <a:pPr marL="228600" marR="0" lvl="0" indent="-317500" algn="l" defTabSz="914400" rtl="0" eaLnBrk="1" fontAlgn="base" latinLnBrk="0" hangingPunct="1">
                        <a:lnSpc>
                          <a:spcPct val="15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5308" name="Google Shape;404;gd036355a6f_0_9"/>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9271D012-FAB5-47FB-B5A5-4CF93DFD0D85}" type="slidenum">
              <a:rPr lang="en-GB" sz="1200">
                <a:solidFill>
                  <a:srgbClr val="888888"/>
                </a:solidFill>
                <a:latin typeface="Calibri" pitchFamily="34" charset="0"/>
                <a:sym typeface="Calibri" pitchFamily="34" charset="0"/>
              </a:rPr>
              <a:pPr algn="r">
                <a:buClr>
                  <a:srgbClr val="000000"/>
                </a:buClr>
                <a:buSzPts val="1200"/>
                <a:buFont typeface="Arial" charset="0"/>
                <a:buNone/>
              </a:pPr>
              <a:t>21</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Google Shape;409;gdea0e2b401_0_0"/>
          <p:cNvSpPr txBox="1">
            <a:spLocks noChangeArrowheads="1"/>
          </p:cNvSpPr>
          <p:nvPr/>
        </p:nvSpPr>
        <p:spPr bwMode="auto">
          <a:xfrm>
            <a:off x="0" y="0"/>
            <a:ext cx="12220575"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Carving our Curriculum</a:t>
            </a:r>
          </a:p>
        </p:txBody>
      </p:sp>
      <p:pic>
        <p:nvPicPr>
          <p:cNvPr id="57346" name="Google Shape;410;gdea0e2b401_0_0"/>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57347" name="Google Shape;411;gdea0e2b401_0_0"/>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57348" name="Google Shape;412;gdea0e2b401_0_0"/>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9550BE55-6317-41A9-B6C5-6ACEFA5C7789}" type="slidenum">
              <a:rPr lang="en-GB" sz="1200">
                <a:solidFill>
                  <a:srgbClr val="888888"/>
                </a:solidFill>
                <a:latin typeface="Calibri" pitchFamily="34" charset="0"/>
                <a:sym typeface="Calibri" pitchFamily="34" charset="0"/>
              </a:rPr>
              <a:pPr algn="r">
                <a:buClr>
                  <a:srgbClr val="000000"/>
                </a:buClr>
                <a:buSzPts val="1200"/>
                <a:buFont typeface="Arial" charset="0"/>
                <a:buNone/>
              </a:pPr>
              <a:t>22</a:t>
            </a:fld>
            <a:endParaRPr lang="en-GB" sz="1200">
              <a:solidFill>
                <a:srgbClr val="888888"/>
              </a:solidFill>
              <a:latin typeface="Calibri" pitchFamily="34" charset="0"/>
              <a:sym typeface="Calibri" pitchFamily="34" charset="0"/>
            </a:endParaRPr>
          </a:p>
        </p:txBody>
      </p:sp>
      <p:sp>
        <p:nvSpPr>
          <p:cNvPr id="413" name="Google Shape;413;gdea0e2b401_0_0"/>
          <p:cNvSpPr txBox="1"/>
          <p:nvPr/>
        </p:nvSpPr>
        <p:spPr>
          <a:xfrm>
            <a:off x="906463" y="2143125"/>
            <a:ext cx="10323512" cy="3232150"/>
          </a:xfrm>
          <a:prstGeom prst="rect">
            <a:avLst/>
          </a:prstGeom>
          <a:noFill/>
          <a:ln>
            <a:noFill/>
          </a:ln>
        </p:spPr>
        <p:txBody>
          <a:bodyPr lIns="91425" tIns="91425" rIns="91425" bIns="91425">
            <a:spAutoFit/>
          </a:bodyPr>
          <a:lstStyle/>
          <a:p>
            <a:pPr>
              <a:buClr>
                <a:srgbClr val="000000"/>
              </a:buClr>
              <a:buFont typeface="Arial" charset="0"/>
              <a:buNone/>
            </a:pPr>
            <a:r>
              <a:rPr lang="en-GB" sz="1800">
                <a:latin typeface="Calibri" pitchFamily="34" charset="0"/>
                <a:sym typeface="Calibri" pitchFamily="34" charset="0"/>
              </a:rPr>
              <a:t>EY C360 provides practitioners with the foundation with which they can then build an inspiring curriculum for the children in their care. </a:t>
            </a:r>
          </a:p>
          <a:p>
            <a:pPr>
              <a:buClr>
                <a:srgbClr val="000000"/>
              </a:buClr>
              <a:buFont typeface="Arial" charset="0"/>
              <a:buNone/>
            </a:pPr>
            <a:endParaRPr lang="en-GB" sz="1800">
              <a:latin typeface="Calibri" pitchFamily="34" charset="0"/>
              <a:sym typeface="Calibri" pitchFamily="34" charset="0"/>
            </a:endParaRPr>
          </a:p>
          <a:p>
            <a:pPr>
              <a:buClr>
                <a:srgbClr val="000000"/>
              </a:buClr>
              <a:buFont typeface="Arial" charset="0"/>
              <a:buNone/>
            </a:pPr>
            <a:r>
              <a:rPr lang="en-GB" sz="1800">
                <a:latin typeface="Calibri" pitchFamily="34" charset="0"/>
                <a:sym typeface="Calibri" pitchFamily="34" charset="0"/>
              </a:rPr>
              <a:t>Practitioners will continually reflect on how they can encourage their young learners in becoming </a:t>
            </a:r>
            <a:r>
              <a:rPr lang="en-GB" sz="1800" b="1">
                <a:solidFill>
                  <a:srgbClr val="FF0000"/>
                </a:solidFill>
                <a:latin typeface="Calibri" pitchFamily="34" charset="0"/>
                <a:sym typeface="Calibri" pitchFamily="34" charset="0"/>
              </a:rPr>
              <a:t>Explorers and Active Learners</a:t>
            </a:r>
            <a:r>
              <a:rPr lang="en-GB" sz="1800">
                <a:latin typeface="Calibri" pitchFamily="34" charset="0"/>
                <a:sym typeface="Calibri" pitchFamily="34" charset="0"/>
              </a:rPr>
              <a:t>, </a:t>
            </a:r>
            <a:r>
              <a:rPr lang="en-GB" sz="1800" b="1">
                <a:solidFill>
                  <a:srgbClr val="70AD47"/>
                </a:solidFill>
                <a:latin typeface="Calibri" pitchFamily="34" charset="0"/>
                <a:sym typeface="Calibri" pitchFamily="34" charset="0"/>
              </a:rPr>
              <a:t>Creative and Critical thinker</a:t>
            </a:r>
            <a:r>
              <a:rPr lang="en-GB" sz="1800">
                <a:solidFill>
                  <a:srgbClr val="70AD47"/>
                </a:solidFill>
                <a:latin typeface="Calibri" pitchFamily="34" charset="0"/>
                <a:sym typeface="Calibri" pitchFamily="34" charset="0"/>
              </a:rPr>
              <a:t>s</a:t>
            </a:r>
            <a:r>
              <a:rPr lang="en-GB" sz="1800">
                <a:latin typeface="Calibri" pitchFamily="34" charset="0"/>
                <a:sym typeface="Calibri" pitchFamily="34" charset="0"/>
              </a:rPr>
              <a:t>, </a:t>
            </a:r>
            <a:r>
              <a:rPr lang="en-GB" sz="1800" b="1">
                <a:solidFill>
                  <a:srgbClr val="FFC000"/>
                </a:solidFill>
                <a:latin typeface="Calibri" pitchFamily="34" charset="0"/>
                <a:sym typeface="Calibri" pitchFamily="34" charset="0"/>
              </a:rPr>
              <a:t>Relationship Builders</a:t>
            </a:r>
            <a:r>
              <a:rPr lang="en-GB" sz="1800">
                <a:latin typeface="Calibri" pitchFamily="34" charset="0"/>
                <a:sym typeface="Calibri" pitchFamily="34" charset="0"/>
              </a:rPr>
              <a:t> and </a:t>
            </a:r>
            <a:r>
              <a:rPr lang="en-GB" sz="1800" b="1">
                <a:solidFill>
                  <a:srgbClr val="1434A9"/>
                </a:solidFill>
                <a:latin typeface="Calibri" pitchFamily="34" charset="0"/>
                <a:sym typeface="Calibri" pitchFamily="34" charset="0"/>
              </a:rPr>
              <a:t>Global Citizens </a:t>
            </a:r>
            <a:r>
              <a:rPr lang="en-GB" sz="1800">
                <a:latin typeface="Calibri" pitchFamily="34" charset="0"/>
                <a:sym typeface="Calibri" pitchFamily="34" charset="0"/>
              </a:rPr>
              <a:t>and carve a meaningful and powerful curriculum.</a:t>
            </a:r>
          </a:p>
          <a:p>
            <a:pPr>
              <a:buClr>
                <a:srgbClr val="000000"/>
              </a:buClr>
              <a:buFont typeface="Arial" charset="0"/>
              <a:buNone/>
            </a:pPr>
            <a:endParaRPr lang="en-GB" sz="1800">
              <a:latin typeface="Calibri" pitchFamily="34" charset="0"/>
              <a:sym typeface="Calibri" pitchFamily="34" charset="0"/>
            </a:endParaRPr>
          </a:p>
          <a:p>
            <a:pPr>
              <a:buClr>
                <a:srgbClr val="000000"/>
              </a:buClr>
              <a:buFont typeface="Arial" charset="0"/>
              <a:buNone/>
            </a:pPr>
            <a:r>
              <a:rPr lang="en-GB" sz="1800">
                <a:latin typeface="Calibri" pitchFamily="34" charset="0"/>
                <a:sym typeface="Calibri" pitchFamily="34" charset="0"/>
              </a:rPr>
              <a:t>When designing and implementing their own C360 curriculum in their own settings practitioners will need to consider the Characteristics mentioned above alongside the Educational Programmes set out in the new Statutory Framework as well as being guided by children’s interests and individual developmental needs.</a:t>
            </a:r>
          </a:p>
          <a:p>
            <a:pPr>
              <a:buClr>
                <a:srgbClr val="000000"/>
              </a:buClr>
              <a:buFont typeface="Arial" charset="0"/>
              <a:buNone/>
            </a:pPr>
            <a:endParaRPr lang="en-GB" sz="1800">
              <a:latin typeface="Calibri" pitchFamily="34" charset="0"/>
              <a:sym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Google Shape;418;gdea0e2b401_0_17"/>
          <p:cNvSpPr txBox="1">
            <a:spLocks noChangeArrowheads="1"/>
          </p:cNvSpPr>
          <p:nvPr/>
        </p:nvSpPr>
        <p:spPr bwMode="auto">
          <a:xfrm>
            <a:off x="0" y="0"/>
            <a:ext cx="12192000" cy="139700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700">
                <a:solidFill>
                  <a:srgbClr val="FFFFFF"/>
                </a:solidFill>
                <a:latin typeface="Calibri" pitchFamily="34" charset="0"/>
                <a:sym typeface="Calibri" pitchFamily="34" charset="0"/>
              </a:rPr>
              <a:t>Carving our Curriculum - Inspiring Changemakers</a:t>
            </a:r>
            <a:endParaRPr lang="en-GB" sz="60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59394" name="Google Shape;419;gdea0e2b401_0_17"/>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59395" name="Google Shape;420;gdea0e2b401_0_17"/>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421" name="Google Shape;421;gdea0e2b401_0_17"/>
          <p:cNvSpPr/>
          <p:nvPr/>
        </p:nvSpPr>
        <p:spPr>
          <a:xfrm>
            <a:off x="4699000" y="3122613"/>
            <a:ext cx="1982788" cy="1876425"/>
          </a:xfrm>
          <a:prstGeom prst="ellipse">
            <a:avLst/>
          </a:prstGeom>
          <a:solidFill>
            <a:schemeClr val="lt1"/>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fontAlgn="auto">
              <a:spcBef>
                <a:spcPts val="0"/>
              </a:spcBef>
              <a:spcAft>
                <a:spcPts val="0"/>
              </a:spcAft>
              <a:buClr>
                <a:srgbClr val="000000"/>
              </a:buClr>
              <a:buFont typeface="Arial"/>
              <a:buNone/>
              <a:defRPr/>
            </a:pPr>
            <a:endParaRPr sz="1500" b="1" kern="0">
              <a:latin typeface="Arial"/>
              <a:ea typeface="Arial"/>
              <a:cs typeface="Arial"/>
              <a:sym typeface="Arial"/>
            </a:endParaRPr>
          </a:p>
        </p:txBody>
      </p:sp>
      <p:sp>
        <p:nvSpPr>
          <p:cNvPr id="422" name="Google Shape;422;gdea0e2b401_0_17"/>
          <p:cNvSpPr/>
          <p:nvPr/>
        </p:nvSpPr>
        <p:spPr>
          <a:xfrm>
            <a:off x="6132513" y="1543050"/>
            <a:ext cx="1528762"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chemeClr val="dk1"/>
              </a:buClr>
              <a:buSzPts val="1100"/>
              <a:buFont typeface="Arial"/>
              <a:buNone/>
              <a:defRPr/>
            </a:pPr>
            <a:endParaRPr sz="1000" kern="0">
              <a:latin typeface="Arial"/>
              <a:ea typeface="Arial"/>
              <a:cs typeface="Arial"/>
              <a:sym typeface="Arial"/>
            </a:endParaRPr>
          </a:p>
        </p:txBody>
      </p:sp>
      <p:sp>
        <p:nvSpPr>
          <p:cNvPr id="423" name="Google Shape;423;gdea0e2b401_0_17"/>
          <p:cNvSpPr/>
          <p:nvPr/>
        </p:nvSpPr>
        <p:spPr>
          <a:xfrm>
            <a:off x="3686175" y="1543050"/>
            <a:ext cx="1528763"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chemeClr val="dk1"/>
              </a:buClr>
              <a:buSzPts val="1100"/>
              <a:buFont typeface="Arial"/>
              <a:buNone/>
              <a:defRPr/>
            </a:pPr>
            <a:endParaRPr sz="1000" kern="0">
              <a:latin typeface="Arial"/>
              <a:ea typeface="Arial"/>
              <a:cs typeface="Arial"/>
              <a:sym typeface="Arial"/>
            </a:endParaRPr>
          </a:p>
        </p:txBody>
      </p:sp>
      <p:sp>
        <p:nvSpPr>
          <p:cNvPr id="424" name="Google Shape;424;gdea0e2b401_0_17"/>
          <p:cNvSpPr/>
          <p:nvPr/>
        </p:nvSpPr>
        <p:spPr>
          <a:xfrm>
            <a:off x="3548063" y="5319713"/>
            <a:ext cx="1528762" cy="1204912"/>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000" kern="0">
              <a:latin typeface="Arial"/>
              <a:ea typeface="Arial"/>
              <a:cs typeface="Arial"/>
              <a:sym typeface="Arial"/>
            </a:endParaRPr>
          </a:p>
        </p:txBody>
      </p:sp>
      <p:cxnSp>
        <p:nvCxnSpPr>
          <p:cNvPr id="59400" name="Google Shape;425;gdea0e2b401_0_17"/>
          <p:cNvCxnSpPr>
            <a:cxnSpLocks noChangeShapeType="1"/>
            <a:stCxn id="421" idx="2"/>
            <a:endCxn id="426" idx="3"/>
          </p:cNvCxnSpPr>
          <p:nvPr/>
        </p:nvCxnSpPr>
        <p:spPr bwMode="auto">
          <a:xfrm rot="10800000">
            <a:off x="3925888" y="4060825"/>
            <a:ext cx="773112" cy="0"/>
          </a:xfrm>
          <a:prstGeom prst="straightConnector1">
            <a:avLst/>
          </a:prstGeom>
          <a:noFill/>
          <a:ln w="38100">
            <a:solidFill>
              <a:srgbClr val="0070C0"/>
            </a:solidFill>
            <a:round/>
            <a:headEnd/>
            <a:tailEnd/>
          </a:ln>
        </p:spPr>
      </p:cxnSp>
      <p:cxnSp>
        <p:nvCxnSpPr>
          <p:cNvPr id="59401" name="Google Shape;427;gdea0e2b401_0_17"/>
          <p:cNvCxnSpPr>
            <a:cxnSpLocks noChangeShapeType="1"/>
            <a:stCxn id="421" idx="6"/>
            <a:endCxn id="428" idx="1"/>
          </p:cNvCxnSpPr>
          <p:nvPr/>
        </p:nvCxnSpPr>
        <p:spPr bwMode="auto">
          <a:xfrm>
            <a:off x="6681788" y="4060825"/>
            <a:ext cx="820737" cy="0"/>
          </a:xfrm>
          <a:prstGeom prst="straightConnector1">
            <a:avLst/>
          </a:prstGeom>
          <a:noFill/>
          <a:ln w="38100">
            <a:solidFill>
              <a:srgbClr val="0070C0"/>
            </a:solidFill>
            <a:round/>
            <a:headEnd/>
            <a:tailEnd/>
          </a:ln>
        </p:spPr>
      </p:cxnSp>
      <p:cxnSp>
        <p:nvCxnSpPr>
          <p:cNvPr id="59402" name="Google Shape;429;gdea0e2b401_0_17"/>
          <p:cNvCxnSpPr>
            <a:cxnSpLocks noChangeShapeType="1"/>
          </p:cNvCxnSpPr>
          <p:nvPr/>
        </p:nvCxnSpPr>
        <p:spPr bwMode="auto">
          <a:xfrm flipH="1">
            <a:off x="4787900" y="4846638"/>
            <a:ext cx="319088" cy="477837"/>
          </a:xfrm>
          <a:prstGeom prst="straightConnector1">
            <a:avLst/>
          </a:prstGeom>
          <a:noFill/>
          <a:ln w="38100">
            <a:solidFill>
              <a:srgbClr val="0070C0"/>
            </a:solidFill>
            <a:round/>
            <a:headEnd/>
            <a:tailEnd/>
          </a:ln>
        </p:spPr>
      </p:cxnSp>
      <p:sp>
        <p:nvSpPr>
          <p:cNvPr id="430" name="Google Shape;430;gdea0e2b401_0_17"/>
          <p:cNvSpPr/>
          <p:nvPr/>
        </p:nvSpPr>
        <p:spPr>
          <a:xfrm>
            <a:off x="6327775" y="5292725"/>
            <a:ext cx="1528763"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chemeClr val="dk1"/>
              </a:buClr>
              <a:buSzPts val="1100"/>
              <a:buFont typeface="Arial"/>
              <a:buNone/>
              <a:defRPr/>
            </a:pPr>
            <a:endParaRPr sz="1000" kern="0">
              <a:latin typeface="Arial"/>
              <a:ea typeface="Arial"/>
              <a:cs typeface="Arial"/>
              <a:sym typeface="Arial"/>
            </a:endParaRPr>
          </a:p>
        </p:txBody>
      </p:sp>
      <p:sp>
        <p:nvSpPr>
          <p:cNvPr id="426" name="Google Shape;426;gdea0e2b401_0_17"/>
          <p:cNvSpPr/>
          <p:nvPr/>
        </p:nvSpPr>
        <p:spPr>
          <a:xfrm>
            <a:off x="2395538" y="34321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428" name="Google Shape;428;gdea0e2b401_0_17"/>
          <p:cNvSpPr/>
          <p:nvPr/>
        </p:nvSpPr>
        <p:spPr>
          <a:xfrm>
            <a:off x="7502525" y="3432175"/>
            <a:ext cx="1474788"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endParaRPr sz="1100" kern="0">
              <a:latin typeface="Arial"/>
              <a:ea typeface="Arial"/>
              <a:cs typeface="Arial"/>
              <a:sym typeface="Arial"/>
            </a:endParaRPr>
          </a:p>
        </p:txBody>
      </p:sp>
      <p:sp>
        <p:nvSpPr>
          <p:cNvPr id="59406" name="Google Shape;431;gdea0e2b401_0_17"/>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826B3C1F-02B6-4556-91C0-16AFB1B212BF}" type="slidenum">
              <a:rPr lang="en-GB" sz="1200">
                <a:solidFill>
                  <a:srgbClr val="888888"/>
                </a:solidFill>
                <a:latin typeface="Calibri" pitchFamily="34" charset="0"/>
                <a:sym typeface="Calibri" pitchFamily="34" charset="0"/>
              </a:rPr>
              <a:pPr algn="r">
                <a:buClr>
                  <a:srgbClr val="000000"/>
                </a:buClr>
                <a:buSzPts val="1200"/>
                <a:buFont typeface="Arial" charset="0"/>
                <a:buNone/>
              </a:pPr>
              <a:t>23</a:t>
            </a:fld>
            <a:endParaRPr lang="en-GB" sz="1200">
              <a:solidFill>
                <a:srgbClr val="888888"/>
              </a:solidFill>
              <a:latin typeface="Calibri" pitchFamily="34" charset="0"/>
              <a:sym typeface="Calibri" pitchFamily="34" charset="0"/>
            </a:endParaRPr>
          </a:p>
        </p:txBody>
      </p:sp>
      <p:pic>
        <p:nvPicPr>
          <p:cNvPr id="59407" name="Google Shape;432;gdea0e2b401_0_17"/>
          <p:cNvPicPr preferRelativeResize="0">
            <a:picLocks noChangeAspect="1" noChangeArrowheads="1"/>
          </p:cNvPicPr>
          <p:nvPr/>
        </p:nvPicPr>
        <p:blipFill>
          <a:blip r:embed="rId5"/>
          <a:srcRect l="21663" r="20979"/>
          <a:stretch>
            <a:fillRect/>
          </a:stretch>
        </p:blipFill>
        <p:spPr bwMode="auto">
          <a:xfrm rot="-3">
            <a:off x="4884738" y="3122613"/>
            <a:ext cx="1612900" cy="1876425"/>
          </a:xfrm>
          <a:prstGeom prst="rect">
            <a:avLst/>
          </a:prstGeom>
          <a:noFill/>
          <a:ln w="9525">
            <a:noFill/>
            <a:miter lim="800000"/>
            <a:headEnd/>
            <a:tailEnd/>
          </a:ln>
        </p:spPr>
      </p:pic>
      <p:cxnSp>
        <p:nvCxnSpPr>
          <p:cNvPr id="59408" name="Google Shape;433;gdea0e2b401_0_17"/>
          <p:cNvCxnSpPr>
            <a:cxnSpLocks noChangeShapeType="1"/>
          </p:cNvCxnSpPr>
          <p:nvPr/>
        </p:nvCxnSpPr>
        <p:spPr bwMode="auto">
          <a:xfrm>
            <a:off x="6221413" y="4852988"/>
            <a:ext cx="428625" cy="447675"/>
          </a:xfrm>
          <a:prstGeom prst="straightConnector1">
            <a:avLst/>
          </a:prstGeom>
          <a:noFill/>
          <a:ln w="38100">
            <a:solidFill>
              <a:srgbClr val="0070C0"/>
            </a:solidFill>
            <a:round/>
            <a:headEnd/>
            <a:tailEnd/>
          </a:ln>
        </p:spPr>
      </p:cxnSp>
      <p:cxnSp>
        <p:nvCxnSpPr>
          <p:cNvPr id="59409" name="Google Shape;434;gdea0e2b401_0_17"/>
          <p:cNvCxnSpPr>
            <a:cxnSpLocks noChangeShapeType="1"/>
          </p:cNvCxnSpPr>
          <p:nvPr/>
        </p:nvCxnSpPr>
        <p:spPr bwMode="auto">
          <a:xfrm rot="10800000" flipH="1">
            <a:off x="6208713" y="2816225"/>
            <a:ext cx="220662" cy="441325"/>
          </a:xfrm>
          <a:prstGeom prst="straightConnector1">
            <a:avLst/>
          </a:prstGeom>
          <a:noFill/>
          <a:ln w="38100">
            <a:solidFill>
              <a:srgbClr val="0070C0"/>
            </a:solidFill>
            <a:round/>
            <a:headEnd/>
            <a:tailEnd/>
          </a:ln>
        </p:spPr>
      </p:cxnSp>
      <p:cxnSp>
        <p:nvCxnSpPr>
          <p:cNvPr id="59410" name="Google Shape;435;gdea0e2b401_0_17"/>
          <p:cNvCxnSpPr>
            <a:cxnSpLocks noChangeShapeType="1"/>
          </p:cNvCxnSpPr>
          <p:nvPr/>
        </p:nvCxnSpPr>
        <p:spPr bwMode="auto">
          <a:xfrm>
            <a:off x="4884738" y="2786063"/>
            <a:ext cx="282575" cy="508000"/>
          </a:xfrm>
          <a:prstGeom prst="straightConnector1">
            <a:avLst/>
          </a:prstGeom>
          <a:noFill/>
          <a:ln w="38100">
            <a:solidFill>
              <a:srgbClr val="0070C0"/>
            </a:solidFill>
            <a:round/>
            <a:headEnd/>
            <a:tailEnd/>
          </a:ln>
        </p:spPr>
      </p:cxnSp>
      <p:pic>
        <p:nvPicPr>
          <p:cNvPr id="59411" name="Google Shape;436;gdea0e2b401_0_17"/>
          <p:cNvPicPr preferRelativeResize="0">
            <a:picLocks noChangeAspect="1" noChangeArrowheads="1"/>
          </p:cNvPicPr>
          <p:nvPr/>
        </p:nvPicPr>
        <p:blipFill>
          <a:blip r:embed="rId6"/>
          <a:srcRect/>
          <a:stretch>
            <a:fillRect/>
          </a:stretch>
        </p:blipFill>
        <p:spPr bwMode="auto">
          <a:xfrm>
            <a:off x="6596063" y="5453063"/>
            <a:ext cx="992187" cy="992187"/>
          </a:xfrm>
          <a:prstGeom prst="rect">
            <a:avLst/>
          </a:prstGeom>
          <a:noFill/>
          <a:ln w="9525">
            <a:noFill/>
            <a:miter lim="800000"/>
            <a:headEnd/>
            <a:tailEnd/>
          </a:ln>
        </p:spPr>
      </p:pic>
      <p:pic>
        <p:nvPicPr>
          <p:cNvPr id="59412" name="Google Shape;437;gdea0e2b401_0_17"/>
          <p:cNvPicPr preferRelativeResize="0">
            <a:picLocks noChangeAspect="1" noChangeArrowheads="1"/>
          </p:cNvPicPr>
          <p:nvPr/>
        </p:nvPicPr>
        <p:blipFill>
          <a:blip r:embed="rId7"/>
          <a:srcRect/>
          <a:stretch>
            <a:fillRect/>
          </a:stretch>
        </p:blipFill>
        <p:spPr bwMode="auto">
          <a:xfrm>
            <a:off x="7743825" y="3565525"/>
            <a:ext cx="992188" cy="992188"/>
          </a:xfrm>
          <a:prstGeom prst="rect">
            <a:avLst/>
          </a:prstGeom>
          <a:noFill/>
          <a:ln w="9525">
            <a:noFill/>
            <a:miter lim="800000"/>
            <a:headEnd/>
            <a:tailEnd/>
          </a:ln>
        </p:spPr>
      </p:pic>
      <p:pic>
        <p:nvPicPr>
          <p:cNvPr id="59413" name="Google Shape;438;gdea0e2b401_0_17"/>
          <p:cNvPicPr preferRelativeResize="0">
            <a:picLocks noChangeAspect="1" noChangeArrowheads="1"/>
          </p:cNvPicPr>
          <p:nvPr/>
        </p:nvPicPr>
        <p:blipFill>
          <a:blip r:embed="rId8"/>
          <a:srcRect/>
          <a:stretch>
            <a:fillRect/>
          </a:stretch>
        </p:blipFill>
        <p:spPr bwMode="auto">
          <a:xfrm>
            <a:off x="6400800" y="1676400"/>
            <a:ext cx="992188" cy="992188"/>
          </a:xfrm>
          <a:prstGeom prst="rect">
            <a:avLst/>
          </a:prstGeom>
          <a:noFill/>
          <a:ln w="9525">
            <a:noFill/>
            <a:miter lim="800000"/>
            <a:headEnd/>
            <a:tailEnd/>
          </a:ln>
        </p:spPr>
      </p:pic>
      <p:pic>
        <p:nvPicPr>
          <p:cNvPr id="59414" name="Google Shape;439;gdea0e2b401_0_17"/>
          <p:cNvPicPr preferRelativeResize="0">
            <a:picLocks noChangeAspect="1" noChangeArrowheads="1"/>
          </p:cNvPicPr>
          <p:nvPr/>
        </p:nvPicPr>
        <p:blipFill>
          <a:blip r:embed="rId9"/>
          <a:srcRect/>
          <a:stretch>
            <a:fillRect/>
          </a:stretch>
        </p:blipFill>
        <p:spPr bwMode="auto">
          <a:xfrm>
            <a:off x="2644775" y="3563938"/>
            <a:ext cx="992188" cy="993775"/>
          </a:xfrm>
          <a:prstGeom prst="rect">
            <a:avLst/>
          </a:prstGeom>
          <a:noFill/>
          <a:ln w="9525">
            <a:noFill/>
            <a:miter lim="800000"/>
            <a:headEnd/>
            <a:tailEnd/>
          </a:ln>
        </p:spPr>
      </p:pic>
      <p:pic>
        <p:nvPicPr>
          <p:cNvPr id="59415" name="Google Shape;440;gdea0e2b401_0_17"/>
          <p:cNvPicPr preferRelativeResize="0">
            <a:picLocks noChangeAspect="1" noChangeArrowheads="1"/>
          </p:cNvPicPr>
          <p:nvPr/>
        </p:nvPicPr>
        <p:blipFill>
          <a:blip r:embed="rId10"/>
          <a:srcRect/>
          <a:stretch>
            <a:fillRect/>
          </a:stretch>
        </p:blipFill>
        <p:spPr bwMode="auto">
          <a:xfrm>
            <a:off x="3816350" y="5426075"/>
            <a:ext cx="992188" cy="992188"/>
          </a:xfrm>
          <a:prstGeom prst="rect">
            <a:avLst/>
          </a:prstGeom>
          <a:noFill/>
          <a:ln w="9525">
            <a:noFill/>
            <a:miter lim="800000"/>
            <a:headEnd/>
            <a:tailEnd/>
          </a:ln>
        </p:spPr>
      </p:pic>
      <p:pic>
        <p:nvPicPr>
          <p:cNvPr id="59416" name="Google Shape;441;gdea0e2b401_0_17"/>
          <p:cNvPicPr preferRelativeResize="0">
            <a:picLocks noChangeAspect="1" noChangeArrowheads="1"/>
          </p:cNvPicPr>
          <p:nvPr/>
        </p:nvPicPr>
        <p:blipFill>
          <a:blip r:embed="rId11"/>
          <a:srcRect/>
          <a:stretch>
            <a:fillRect/>
          </a:stretch>
        </p:blipFill>
        <p:spPr bwMode="auto">
          <a:xfrm>
            <a:off x="3997325" y="1719263"/>
            <a:ext cx="908050" cy="908050"/>
          </a:xfrm>
          <a:prstGeom prst="rect">
            <a:avLst/>
          </a:prstGeom>
          <a:noFill/>
          <a:ln w="9525">
            <a:noFill/>
            <a:miter lim="800000"/>
            <a:headEnd/>
            <a:tailEnd/>
          </a:ln>
        </p:spPr>
      </p:pic>
      <p:sp>
        <p:nvSpPr>
          <p:cNvPr id="59417" name="Google Shape;442;gdea0e2b401_0_17"/>
          <p:cNvSpPr txBox="1">
            <a:spLocks noChangeArrowheads="1"/>
          </p:cNvSpPr>
          <p:nvPr/>
        </p:nvSpPr>
        <p:spPr bwMode="auto">
          <a:xfrm>
            <a:off x="257175" y="1751013"/>
            <a:ext cx="1771650" cy="4064000"/>
          </a:xfrm>
          <a:prstGeom prst="rect">
            <a:avLst/>
          </a:prstGeom>
          <a:noFill/>
          <a:ln w="9525">
            <a:noFill/>
            <a:miter lim="800000"/>
            <a:headEnd/>
            <a:tailEnd/>
          </a:ln>
        </p:spPr>
        <p:txBody>
          <a:bodyPr lIns="91425" tIns="91425" rIns="91425" bIns="91425">
            <a:spAutoFit/>
          </a:bodyPr>
          <a:lstStyle/>
          <a:p>
            <a:pPr>
              <a:buClr>
                <a:srgbClr val="000000"/>
              </a:buClr>
              <a:buFont typeface="Arial" charset="0"/>
              <a:buNone/>
            </a:pPr>
            <a:r>
              <a:rPr lang="en-GB">
                <a:latin typeface="Calibri" pitchFamily="34" charset="0"/>
                <a:sym typeface="Calibri" pitchFamily="34" charset="0"/>
              </a:rPr>
              <a:t>When planning an inspiring curriculum practitioners can also make links with the Inspiring Elements - children can be given opportunities to work towards these elements which also link with the educational programmes and are opportunities for ‘Virtues in Action’; being an inspiring changemaker and inspiring change in others.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Google Shape;447;gd788ac1114_0_0"/>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61442" name="Google Shape;448;gd788ac1114_0_0"/>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61443" name="Google Shape;449;gd788ac1114_0_0"/>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61444" name="Google Shape;450;gd788ac1114_0_0"/>
          <p:cNvSpPr txBox="1">
            <a:spLocks noChangeArrowheads="1"/>
          </p:cNvSpPr>
          <p:nvPr/>
        </p:nvSpPr>
        <p:spPr bwMode="auto">
          <a:xfrm>
            <a:off x="385763" y="1584325"/>
            <a:ext cx="11431587"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Prime Area: Communication and Language </a:t>
            </a:r>
            <a:endParaRPr lang="en-GB" sz="1800">
              <a:latin typeface="Calibri" pitchFamily="34" charset="0"/>
              <a:sym typeface="Calibri" pitchFamily="34" charset="0"/>
            </a:endParaRPr>
          </a:p>
        </p:txBody>
      </p:sp>
      <p:sp>
        <p:nvSpPr>
          <p:cNvPr id="61445" name="Google Shape;451;gd788ac1114_0_0"/>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032E7EE3-0C4B-4D3F-97B1-C3DC136DE969}" type="slidenum">
              <a:rPr lang="en-GB" sz="1200">
                <a:solidFill>
                  <a:srgbClr val="888888"/>
                </a:solidFill>
                <a:latin typeface="Calibri" pitchFamily="34" charset="0"/>
                <a:sym typeface="Calibri" pitchFamily="34" charset="0"/>
              </a:rPr>
              <a:pPr algn="r">
                <a:buClr>
                  <a:srgbClr val="000000"/>
                </a:buClr>
                <a:buSzPts val="1200"/>
                <a:buFont typeface="Arial" charset="0"/>
                <a:buNone/>
              </a:pPr>
              <a:t>24</a:t>
            </a:fld>
            <a:endParaRPr lang="en-GB" sz="1200">
              <a:solidFill>
                <a:srgbClr val="888888"/>
              </a:solidFill>
              <a:latin typeface="Calibri" pitchFamily="34" charset="0"/>
              <a:sym typeface="Calibri" pitchFamily="34" charset="0"/>
            </a:endParaRPr>
          </a:p>
        </p:txBody>
      </p:sp>
      <p:graphicFrame>
        <p:nvGraphicFramePr>
          <p:cNvPr id="452" name="Google Shape;452;gd788ac1114_0_0"/>
          <p:cNvGraphicFramePr/>
          <p:nvPr/>
        </p:nvGraphicFramePr>
        <p:xfrm>
          <a:off x="1066800" y="2212975"/>
          <a:ext cx="10287000" cy="4297363"/>
        </p:xfrm>
        <a:graphic>
          <a:graphicData uri="http://schemas.openxmlformats.org/drawingml/2006/table">
            <a:tbl>
              <a:tblPr>
                <a:noFill/>
                <a:tableStyleId>{747073E6-67F2-4712-A840-E39B3DEA031F}</a:tableStyleId>
              </a:tblPr>
              <a:tblGrid>
                <a:gridCol w="10287000"/>
              </a:tblGrid>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The development of children’s spoken language underpins all seven areas of learning and development. </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Children’s back-and-forth interactions from an early age form the foundations for language and cognitive development. The number and quality of the conversations they have with adults and peers throughout the day in a language-rich environment is crucial. By commenting on what children are interested in or doing, and echoing back what they say with new vocabulary added, practitioners will build children's language effectively. </a:t>
                      </a:r>
                      <a:endParaRPr/>
                    </a:p>
                  </a:txBody>
                  <a:tcPr marL="91425" marR="91425" marT="91425" marB="91425">
                    <a:solidFill>
                      <a:srgbClr val="D9D2E9"/>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Reading frequently to children, and engaging them actively in stories, non-fiction, rhymes and poems, and then providing them with extensive opportunities to use and embed new words in a range of contexts, will give children the opportunity to thrive. </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Through conversation, story-telling and role play, where children share their ideas with support and modelling from their teacher, and sensitive questioning that invites them to elaborate, children become comfortable using a rich range of vocabulary and language structures.</a:t>
                      </a:r>
                      <a:endParaRPr/>
                    </a:p>
                  </a:txBody>
                  <a:tcPr marL="91425" marR="91425" marT="91425" marB="91425">
                    <a:solidFill>
                      <a:srgbClr val="D9D2E9"/>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Google Shape;457;gd788ac1114_0_9"/>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63490" name="Google Shape;458;gd788ac1114_0_9"/>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63491" name="Google Shape;459;gd788ac1114_0_9"/>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63492" name="Google Shape;460;gd788ac1114_0_9"/>
          <p:cNvSpPr txBox="1">
            <a:spLocks noChangeArrowheads="1"/>
          </p:cNvSpPr>
          <p:nvPr/>
        </p:nvSpPr>
        <p:spPr bwMode="auto">
          <a:xfrm>
            <a:off x="379413" y="1657350"/>
            <a:ext cx="11433175"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Prime Area: Personal, Social and Emotional Development </a:t>
            </a:r>
            <a:endParaRPr lang="en-GB" sz="2100">
              <a:latin typeface="Calibri" pitchFamily="34" charset="0"/>
              <a:sym typeface="Calibri" pitchFamily="34" charset="0"/>
            </a:endParaRPr>
          </a:p>
        </p:txBody>
      </p:sp>
      <p:sp>
        <p:nvSpPr>
          <p:cNvPr id="63493" name="Google Shape;461;gd788ac1114_0_9"/>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1423E8FC-43D4-402D-9721-2DFCB5E6BA30}" type="slidenum">
              <a:rPr lang="en-GB" sz="1200">
                <a:solidFill>
                  <a:srgbClr val="888888"/>
                </a:solidFill>
                <a:latin typeface="Calibri" pitchFamily="34" charset="0"/>
                <a:sym typeface="Calibri" pitchFamily="34" charset="0"/>
              </a:rPr>
              <a:pPr algn="r">
                <a:buClr>
                  <a:srgbClr val="000000"/>
                </a:buClr>
                <a:buSzPts val="1200"/>
                <a:buFont typeface="Arial" charset="0"/>
                <a:buNone/>
              </a:pPr>
              <a:t>25</a:t>
            </a:fld>
            <a:endParaRPr lang="en-GB" sz="1200">
              <a:solidFill>
                <a:srgbClr val="888888"/>
              </a:solidFill>
              <a:latin typeface="Calibri" pitchFamily="34" charset="0"/>
              <a:sym typeface="Calibri" pitchFamily="34" charset="0"/>
            </a:endParaRPr>
          </a:p>
        </p:txBody>
      </p:sp>
      <p:graphicFrame>
        <p:nvGraphicFramePr>
          <p:cNvPr id="462" name="Google Shape;462;gd788ac1114_0_9"/>
          <p:cNvGraphicFramePr/>
          <p:nvPr/>
        </p:nvGraphicFramePr>
        <p:xfrm>
          <a:off x="952500" y="2165350"/>
          <a:ext cx="10287000" cy="4495800"/>
        </p:xfrm>
        <a:graphic>
          <a:graphicData uri="http://schemas.openxmlformats.org/drawingml/2006/table">
            <a:tbl>
              <a:tblPr>
                <a:noFill/>
                <a:tableStyleId>{747073E6-67F2-4712-A840-E39B3DEA031F}</a:tableStyleId>
              </a:tblPr>
              <a:tblGrid>
                <a:gridCol w="10287000"/>
              </a:tblGrid>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Children’s personal, social and emotional development (PSED) is crucial for children to lead healthy and happy lives, and is fundamental to their cognitive development. Underpinning their personal development are the important attachments that shape their social world. </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Strong, warm and supportive relationships with adults enable children to learn how to understand their own feelings and those of others.</a:t>
                      </a:r>
                      <a:endParaRPr sz="1200"/>
                    </a:p>
                  </a:txBody>
                  <a:tcPr marL="91425" marR="91425" marT="91425" marB="91425">
                    <a:solidFill>
                      <a:srgbClr val="D9D2E9"/>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Children should be supported to manage emotions, develop a positive sense of self, set themselves simple goals, have confidence in their own abilities, to persist and wait for what they want and direct attention as necessary.</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Through adult modelling and guidance, they will learn how to look after their bodies, including healthy eating, and manage personal needs independently. Through supported interaction with other children, they learn how to make good friendships, co-operate and resolve conflicts peaceably. These attributes will provide a secure platform from which children can achieve at school and in later life.</a:t>
                      </a:r>
                      <a:endParaRPr sz="1200"/>
                    </a:p>
                  </a:txBody>
                  <a:tcPr marL="91425" marR="91425" marT="91425" marB="91425">
                    <a:solidFill>
                      <a:srgbClr val="D9D2E9"/>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Google Shape;467;gd788ac1114_0_20"/>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65538" name="Google Shape;468;gd788ac1114_0_20"/>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65539" name="Google Shape;469;gd788ac1114_0_20"/>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65540" name="Google Shape;470;gd788ac1114_0_20"/>
          <p:cNvSpPr txBox="1">
            <a:spLocks noChangeArrowheads="1"/>
          </p:cNvSpPr>
          <p:nvPr/>
        </p:nvSpPr>
        <p:spPr bwMode="auto">
          <a:xfrm>
            <a:off x="379413" y="1585913"/>
            <a:ext cx="11433175"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Prime Area: Physical Development</a:t>
            </a:r>
            <a:endParaRPr lang="en-GB" sz="1800">
              <a:latin typeface="Calibri" pitchFamily="34" charset="0"/>
              <a:sym typeface="Calibri" pitchFamily="34" charset="0"/>
            </a:endParaRPr>
          </a:p>
        </p:txBody>
      </p:sp>
      <p:sp>
        <p:nvSpPr>
          <p:cNvPr id="65541" name="Google Shape;471;gd788ac1114_0_20"/>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AECAEB99-7BA0-4972-A77D-25648D9D5D63}" type="slidenum">
              <a:rPr lang="en-GB" sz="1200">
                <a:solidFill>
                  <a:srgbClr val="888888"/>
                </a:solidFill>
                <a:latin typeface="Calibri" pitchFamily="34" charset="0"/>
                <a:sym typeface="Calibri" pitchFamily="34" charset="0"/>
              </a:rPr>
              <a:pPr algn="r">
                <a:buClr>
                  <a:srgbClr val="000000"/>
                </a:buClr>
                <a:buSzPts val="1200"/>
                <a:buFont typeface="Arial" charset="0"/>
                <a:buNone/>
              </a:pPr>
              <a:t>26</a:t>
            </a:fld>
            <a:endParaRPr lang="en-GB" sz="1200">
              <a:solidFill>
                <a:srgbClr val="888888"/>
              </a:solidFill>
              <a:latin typeface="Calibri" pitchFamily="34" charset="0"/>
              <a:sym typeface="Calibri" pitchFamily="34" charset="0"/>
            </a:endParaRPr>
          </a:p>
        </p:txBody>
      </p:sp>
      <p:graphicFrame>
        <p:nvGraphicFramePr>
          <p:cNvPr id="472" name="Google Shape;472;gd788ac1114_0_20"/>
          <p:cNvGraphicFramePr/>
          <p:nvPr/>
        </p:nvGraphicFramePr>
        <p:xfrm>
          <a:off x="952500" y="2212975"/>
          <a:ext cx="10287000" cy="4297363"/>
        </p:xfrm>
        <a:graphic>
          <a:graphicData uri="http://schemas.openxmlformats.org/drawingml/2006/table">
            <a:tbl>
              <a:tblPr>
                <a:noFill/>
                <a:tableStyleId>{747073E6-67F2-4712-A840-E39B3DEA031F}</a:tableStyleId>
              </a:tblPr>
              <a:tblGrid>
                <a:gridCol w="10287000"/>
              </a:tblGrid>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Physical activity is vital in children’s all-round development, enabling them to pursue happy, healthy and active lives.</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Gross and fine motor experiences develop incrementally throughout early childhood, starting with sensory explorations and the development of a child’s strength, co-ordination and positional awareness through tummy time, crawling and play movement with both objects and adults</a:t>
                      </a:r>
                      <a:endParaRPr/>
                    </a:p>
                  </a:txBody>
                  <a:tcPr marL="91425" marR="91425" marT="91425" marB="91425">
                    <a:solidFill>
                      <a:srgbClr val="D9D2E9"/>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By creating games and providing opportunities for play both indoors and outdoors, adults can support children to develop their core strength, stability, balance, spatial awareness, co-ordination and agility. Gross motor skills provide the foundation for developing healthy bodies and social and emotional well-being.</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Fine motor control and precision helps with hand-eye co-ordination, which is later linked to early literacy. Repeated and varied opportunities to explore and play with small world activities, puzzles, arts and crafts and the practice of using small tools, with feedback and support from adults, allow children to develop proficiency, control and confidence.</a:t>
                      </a:r>
                      <a:endParaRPr/>
                    </a:p>
                  </a:txBody>
                  <a:tcPr marL="91425" marR="91425" marT="91425" marB="91425">
                    <a:solidFill>
                      <a:srgbClr val="D9D2E9"/>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Google Shape;477;gd788ac1114_0_27"/>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67586" name="Google Shape;478;gd788ac1114_0_27"/>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67587" name="Google Shape;479;gd788ac1114_0_27"/>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67588" name="Google Shape;480;gd788ac1114_0_27"/>
          <p:cNvSpPr txBox="1">
            <a:spLocks noChangeArrowheads="1"/>
          </p:cNvSpPr>
          <p:nvPr/>
        </p:nvSpPr>
        <p:spPr bwMode="auto">
          <a:xfrm>
            <a:off x="385763" y="1885950"/>
            <a:ext cx="11431587"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Specific Area: Literacy</a:t>
            </a:r>
            <a:endParaRPr lang="en-GB" sz="2100">
              <a:latin typeface="Calibri" pitchFamily="34" charset="0"/>
              <a:sym typeface="Calibri" pitchFamily="34" charset="0"/>
            </a:endParaRPr>
          </a:p>
        </p:txBody>
      </p:sp>
      <p:sp>
        <p:nvSpPr>
          <p:cNvPr id="67589" name="Google Shape;481;gd788ac1114_0_27"/>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5A2AA399-A342-44D4-A9CA-B6B8626A9B7D}" type="slidenum">
              <a:rPr lang="en-GB" sz="1200">
                <a:solidFill>
                  <a:srgbClr val="888888"/>
                </a:solidFill>
                <a:latin typeface="Calibri" pitchFamily="34" charset="0"/>
                <a:sym typeface="Calibri" pitchFamily="34" charset="0"/>
              </a:rPr>
              <a:pPr algn="r">
                <a:buClr>
                  <a:srgbClr val="000000"/>
                </a:buClr>
                <a:buSzPts val="1200"/>
                <a:buFont typeface="Arial" charset="0"/>
                <a:buNone/>
              </a:pPr>
              <a:t>27</a:t>
            </a:fld>
            <a:endParaRPr lang="en-GB" sz="1200">
              <a:solidFill>
                <a:srgbClr val="888888"/>
              </a:solidFill>
              <a:latin typeface="Calibri" pitchFamily="34" charset="0"/>
              <a:sym typeface="Calibri" pitchFamily="34" charset="0"/>
            </a:endParaRPr>
          </a:p>
        </p:txBody>
      </p:sp>
      <p:graphicFrame>
        <p:nvGraphicFramePr>
          <p:cNvPr id="482" name="Google Shape;482;gd788ac1114_0_27"/>
          <p:cNvGraphicFramePr/>
          <p:nvPr/>
        </p:nvGraphicFramePr>
        <p:xfrm>
          <a:off x="952500" y="2667000"/>
          <a:ext cx="10287000" cy="3336925"/>
        </p:xfrm>
        <a:graphic>
          <a:graphicData uri="http://schemas.openxmlformats.org/drawingml/2006/table">
            <a:tbl>
              <a:tblPr>
                <a:noFill/>
                <a:tableStyleId>{747073E6-67F2-4712-A840-E39B3DEA031F}</a:tableStyleId>
              </a:tblPr>
              <a:tblGrid>
                <a:gridCol w="10287000"/>
              </a:tblGrid>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It is crucial for children to develop a life-long love of reading. Reading consists of two dimensions: language comprehension and word reading. </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Language comprehension (necessary for both reading and writing) starts from birth. It only develops when adults talk with children about the world around them and the books (stories and non-fiction) they read with them, and enjoy rhymes, poems and songs together. </a:t>
                      </a:r>
                      <a:endParaRPr sz="1200"/>
                    </a:p>
                  </a:txBody>
                  <a:tcPr marL="91425" marR="91425" marT="91425" marB="91425">
                    <a:solidFill>
                      <a:srgbClr val="D9D2E9"/>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Skilled word reading, taught later, involves both the speedy working out of the pronunciation of unfamiliar printed words (decoding) and the speedy recognition of familiar printed words. </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Writing involves transcription (spelling and handwriting) and composition (articulating ideas and structuring them in speech, before writing)</a:t>
                      </a:r>
                      <a:endParaRPr sz="1200"/>
                    </a:p>
                  </a:txBody>
                  <a:tcPr marL="91425" marR="91425" marT="91425" marB="91425">
                    <a:solidFill>
                      <a:srgbClr val="D9D2E9"/>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Google Shape;487;gd788ac1114_0_34"/>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69634" name="Google Shape;488;gd788ac1114_0_34"/>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69635" name="Google Shape;489;gd788ac1114_0_34"/>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69636" name="Google Shape;490;gd788ac1114_0_34"/>
          <p:cNvSpPr txBox="1">
            <a:spLocks noChangeArrowheads="1"/>
          </p:cNvSpPr>
          <p:nvPr/>
        </p:nvSpPr>
        <p:spPr bwMode="auto">
          <a:xfrm>
            <a:off x="379413" y="1579563"/>
            <a:ext cx="11433175"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Specific Area: Mathematics </a:t>
            </a:r>
            <a:endParaRPr lang="en-GB" sz="1800">
              <a:latin typeface="Calibri" pitchFamily="34" charset="0"/>
              <a:sym typeface="Calibri" pitchFamily="34" charset="0"/>
            </a:endParaRPr>
          </a:p>
        </p:txBody>
      </p:sp>
      <p:sp>
        <p:nvSpPr>
          <p:cNvPr id="69637" name="Google Shape;491;gd788ac1114_0_34"/>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AA5697CF-9E1A-42E4-9693-148DE2D50B05}" type="slidenum">
              <a:rPr lang="en-GB" sz="1200">
                <a:solidFill>
                  <a:srgbClr val="888888"/>
                </a:solidFill>
                <a:latin typeface="Calibri" pitchFamily="34" charset="0"/>
                <a:sym typeface="Calibri" pitchFamily="34" charset="0"/>
              </a:rPr>
              <a:pPr algn="r">
                <a:buClr>
                  <a:srgbClr val="000000"/>
                </a:buClr>
                <a:buSzPts val="1200"/>
                <a:buFont typeface="Arial" charset="0"/>
                <a:buNone/>
              </a:pPr>
              <a:t>28</a:t>
            </a:fld>
            <a:endParaRPr lang="en-GB" sz="1200">
              <a:solidFill>
                <a:srgbClr val="888888"/>
              </a:solidFill>
              <a:latin typeface="Calibri" pitchFamily="34" charset="0"/>
              <a:sym typeface="Calibri" pitchFamily="34" charset="0"/>
            </a:endParaRPr>
          </a:p>
        </p:txBody>
      </p:sp>
      <p:graphicFrame>
        <p:nvGraphicFramePr>
          <p:cNvPr id="492" name="Google Shape;492;gd788ac1114_0_34"/>
          <p:cNvGraphicFramePr/>
          <p:nvPr/>
        </p:nvGraphicFramePr>
        <p:xfrm>
          <a:off x="952500" y="2209800"/>
          <a:ext cx="10287000" cy="4024313"/>
        </p:xfrm>
        <a:graphic>
          <a:graphicData uri="http://schemas.openxmlformats.org/drawingml/2006/table">
            <a:tbl>
              <a:tblPr>
                <a:noFill/>
                <a:tableStyleId>{747073E6-67F2-4712-A840-E39B3DEA031F}</a:tableStyleId>
              </a:tblPr>
              <a:tblGrid>
                <a:gridCol w="10287000"/>
              </a:tblGrid>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Developing a strong grounding in number is essential so that all children develop the necessary building blocks to excel mathematically. </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Children should be able to count confidently, develop a deep understanding of the numbers to 10, the relationships between them and the patterns within those numbers. By providing frequent and varied opportunities to build and apply this understanding - such as using manipulatives, including small pebbles and tens frames for organising counting - children will develop a secure base of knowledge and vocabulary from which mastery of mathematics is built. </a:t>
                      </a:r>
                      <a:endParaRPr/>
                    </a:p>
                  </a:txBody>
                  <a:tcPr marL="91425" marR="91425" marT="91425" marB="91425">
                    <a:solidFill>
                      <a:srgbClr val="D9D2E9"/>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In addition, it is important that the curriculum includes rich opportunities for children to develop their spatial reasoning skills across all areas of mathematics including shape, space and measures.</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It is important that children develop positive attitudes and interests in mathematics, look for patterns and relationships, spot connections, ‘have a go’, talk to adults and peers about what they notice and not be afraid to make mistakes. </a:t>
                      </a:r>
                      <a:endParaRPr/>
                    </a:p>
                  </a:txBody>
                  <a:tcPr marL="91425" marR="91425" marT="91425" marB="91425">
                    <a:solidFill>
                      <a:srgbClr val="D9D2E9"/>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Google Shape;497;gd788ac1114_0_41"/>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71682" name="Google Shape;498;gd788ac1114_0_4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71683" name="Google Shape;499;gd788ac1114_0_41"/>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71684" name="Google Shape;500;gd788ac1114_0_41"/>
          <p:cNvSpPr txBox="1">
            <a:spLocks noChangeArrowheads="1"/>
          </p:cNvSpPr>
          <p:nvPr/>
        </p:nvSpPr>
        <p:spPr bwMode="auto">
          <a:xfrm>
            <a:off x="385763" y="1885950"/>
            <a:ext cx="11431587" cy="50800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Specific Area: Understanding the World</a:t>
            </a:r>
            <a:endParaRPr lang="en-GB" sz="1800">
              <a:latin typeface="Calibri" pitchFamily="34" charset="0"/>
              <a:sym typeface="Calibri" pitchFamily="34" charset="0"/>
            </a:endParaRPr>
          </a:p>
        </p:txBody>
      </p:sp>
      <p:sp>
        <p:nvSpPr>
          <p:cNvPr id="71685" name="Google Shape;501;gd788ac1114_0_4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772ADE45-7059-48BF-A6AB-AF9590A2FC70}" type="slidenum">
              <a:rPr lang="en-GB" sz="1200">
                <a:solidFill>
                  <a:srgbClr val="888888"/>
                </a:solidFill>
                <a:latin typeface="Calibri" pitchFamily="34" charset="0"/>
                <a:sym typeface="Calibri" pitchFamily="34" charset="0"/>
              </a:rPr>
              <a:pPr algn="r">
                <a:buClr>
                  <a:srgbClr val="000000"/>
                </a:buClr>
                <a:buSzPts val="1200"/>
                <a:buFont typeface="Arial" charset="0"/>
                <a:buNone/>
              </a:pPr>
              <a:t>29</a:t>
            </a:fld>
            <a:endParaRPr lang="en-GB" sz="1200">
              <a:solidFill>
                <a:srgbClr val="888888"/>
              </a:solidFill>
              <a:latin typeface="Calibri" pitchFamily="34" charset="0"/>
              <a:sym typeface="Calibri" pitchFamily="34" charset="0"/>
            </a:endParaRPr>
          </a:p>
        </p:txBody>
      </p:sp>
      <p:graphicFrame>
        <p:nvGraphicFramePr>
          <p:cNvPr id="502" name="Google Shape;502;gd788ac1114_0_41"/>
          <p:cNvGraphicFramePr/>
          <p:nvPr/>
        </p:nvGraphicFramePr>
        <p:xfrm>
          <a:off x="952500" y="2667000"/>
          <a:ext cx="10287000" cy="3475038"/>
        </p:xfrm>
        <a:graphic>
          <a:graphicData uri="http://schemas.openxmlformats.org/drawingml/2006/table">
            <a:tbl>
              <a:tblPr>
                <a:noFill/>
                <a:tableStyleId>{747073E6-67F2-4712-A840-E39B3DEA031F}</a:tableStyleId>
              </a:tblPr>
              <a:tblGrid>
                <a:gridCol w="10287000"/>
              </a:tblGrid>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Understanding the world involves guiding children to make sense of their physical world and their community.</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The frequency and range of children’s personal experiences increases their knowledge and sense of the world around them – from visiting parks, libraries and museums to meeting important members of society such as police officers, nurses and firefighters</a:t>
                      </a:r>
                      <a:endParaRPr/>
                    </a:p>
                  </a:txBody>
                  <a:tcPr marL="91425" marR="91425" marT="91425" marB="91425">
                    <a:solidFill>
                      <a:srgbClr val="D9D2E9"/>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 In addition, listening to a broad selection of stories, non-fiction, rhymes and poems will foster their understanding of our culturally, socially, technologically and ecologically diverse world.</a:t>
                      </a:r>
                      <a:endParaRPr/>
                    </a:p>
                  </a:txBody>
                  <a:tcPr marL="91425" marR="91425" marT="91425" marB="91425">
                    <a:solidFill>
                      <a:srgbClr val="CFE2F3"/>
                    </a:solidFill>
                  </a:tcPr>
                </a:tc>
              </a:tr>
              <a:tr h="381000">
                <a:tc>
                  <a:txBody>
                    <a:bodyPr/>
                    <a:lstStyle/>
                    <a:p>
                      <a:pPr marL="457200" lvl="0" indent="-342900" algn="l" rtl="0">
                        <a:spcBef>
                          <a:spcPts val="0"/>
                        </a:spcBef>
                        <a:spcAft>
                          <a:spcPts val="0"/>
                        </a:spcAft>
                        <a:buClr>
                          <a:schemeClr val="dk1"/>
                        </a:buClr>
                        <a:buSzPts val="1800"/>
                        <a:buFont typeface="Calibri"/>
                        <a:buChar char="●"/>
                      </a:pPr>
                      <a:r>
                        <a:rPr lang="en-GB" sz="1800">
                          <a:solidFill>
                            <a:schemeClr val="dk1"/>
                          </a:solidFill>
                          <a:latin typeface="Calibri"/>
                          <a:ea typeface="Calibri"/>
                          <a:cs typeface="Calibri"/>
                          <a:sym typeface="Calibri"/>
                        </a:rPr>
                        <a:t>As well as building important knowledge, this extends their familiarity with words that support understanding across domains. Enriching and widening children’s vocabulary will support later reading comprehension.</a:t>
                      </a:r>
                      <a:endParaRPr/>
                    </a:p>
                  </a:txBody>
                  <a:tcPr marL="91425" marR="91425" marT="91425" marB="91425">
                    <a:solidFill>
                      <a:srgbClr val="D9D2E9"/>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112;g79e5d910bc_0_0"/>
          <p:cNvSpPr txBox="1">
            <a:spLocks noChangeArrowheads="1"/>
          </p:cNvSpPr>
          <p:nvPr/>
        </p:nvSpPr>
        <p:spPr bwMode="auto">
          <a:xfrm>
            <a:off x="0" y="0"/>
            <a:ext cx="12192000" cy="1938338"/>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6200">
                <a:solidFill>
                  <a:srgbClr val="FFFFFF"/>
                </a:solidFill>
                <a:latin typeface="Calibri" pitchFamily="34" charset="0"/>
                <a:sym typeface="Calibri" pitchFamily="34" charset="0"/>
              </a:rPr>
              <a:t>Early Years C360 </a:t>
            </a:r>
            <a:endParaRPr lang="en-GB" sz="100"/>
          </a:p>
          <a:p>
            <a:pPr>
              <a:buClr>
                <a:srgbClr val="000000"/>
              </a:buClr>
              <a:buSzPts val="3600"/>
              <a:buFont typeface="Arial" charset="0"/>
              <a:buNone/>
            </a:pPr>
            <a:r>
              <a:rPr lang="en-GB" sz="3600">
                <a:solidFill>
                  <a:srgbClr val="FFFFFF"/>
                </a:solidFill>
                <a:latin typeface="Calibri" pitchFamily="34" charset="0"/>
                <a:sym typeface="Calibri" pitchFamily="34" charset="0"/>
              </a:rPr>
              <a:t>New Statutory EYFS Framework updates</a:t>
            </a:r>
            <a:endParaRPr lang="en-GB" sz="800">
              <a:latin typeface="Calibri" pitchFamily="34" charset="0"/>
              <a:sym typeface="Calibri" pitchFamily="34" charset="0"/>
            </a:endParaRPr>
          </a:p>
        </p:txBody>
      </p:sp>
      <p:pic>
        <p:nvPicPr>
          <p:cNvPr id="18434" name="Google Shape;113;g79e5d910bc_0_0"/>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sp>
        <p:nvSpPr>
          <p:cNvPr id="114" name="Google Shape;114;g79e5d910bc_0_0"/>
          <p:cNvSpPr txBox="1"/>
          <p:nvPr/>
        </p:nvSpPr>
        <p:spPr>
          <a:xfrm>
            <a:off x="509588" y="1938338"/>
            <a:ext cx="11172825" cy="4864100"/>
          </a:xfrm>
          <a:prstGeom prst="rect">
            <a:avLst/>
          </a:prstGeom>
          <a:noFill/>
          <a:ln>
            <a:noFill/>
          </a:ln>
        </p:spPr>
        <p:txBody>
          <a:bodyPr lIns="91425" tIns="91425" rIns="91425" bIns="91425">
            <a:spAutoFit/>
          </a:bodyPr>
          <a:lstStyle/>
          <a:p>
            <a:pPr algn="ctr">
              <a:buClr>
                <a:srgbClr val="000000"/>
              </a:buClr>
              <a:buFont typeface="Arial" charset="0"/>
              <a:buNone/>
            </a:pPr>
            <a:r>
              <a:rPr lang="en-GB" sz="1800" u="sng">
                <a:latin typeface="Calibri" pitchFamily="34" charset="0"/>
                <a:sym typeface="Calibri" pitchFamily="34" charset="0"/>
              </a:rPr>
              <a:t>Over Arching Principles</a:t>
            </a:r>
          </a:p>
          <a:p>
            <a:pPr algn="ctr">
              <a:buClr>
                <a:srgbClr val="000000"/>
              </a:buClr>
              <a:buFont typeface="Arial" charset="0"/>
              <a:buNone/>
            </a:pPr>
            <a:endParaRPr lang="en-GB">
              <a:latin typeface="Calibri" pitchFamily="34" charset="0"/>
              <a:sym typeface="Calibri" pitchFamily="34" charset="0"/>
            </a:endParaRPr>
          </a:p>
          <a:p>
            <a:pPr>
              <a:buClr>
                <a:srgbClr val="000000"/>
              </a:buClr>
              <a:buSzPts val="1700"/>
              <a:buFont typeface="Calibri" pitchFamily="34" charset="0"/>
              <a:buChar char="●"/>
            </a:pPr>
            <a:r>
              <a:rPr lang="en-GB" sz="1700">
                <a:latin typeface="Calibri" pitchFamily="34" charset="0"/>
                <a:sym typeface="Calibri" pitchFamily="34" charset="0"/>
              </a:rPr>
              <a:t>Every child is a </a:t>
            </a:r>
            <a:r>
              <a:rPr lang="en-GB" sz="1700" b="1">
                <a:latin typeface="Calibri" pitchFamily="34" charset="0"/>
                <a:sym typeface="Calibri" pitchFamily="34" charset="0"/>
              </a:rPr>
              <a:t>unique child</a:t>
            </a:r>
            <a:r>
              <a:rPr lang="en-GB" sz="1700">
                <a:latin typeface="Calibri" pitchFamily="34" charset="0"/>
                <a:sym typeface="Calibri" pitchFamily="34" charset="0"/>
              </a:rPr>
              <a:t>, who is constantly learning and can be resilient, capable, confident and self-assured</a:t>
            </a:r>
          </a:p>
          <a:p>
            <a:pPr>
              <a:buClr>
                <a:srgbClr val="000000"/>
              </a:buClr>
              <a:buFont typeface="Arial" charset="0"/>
              <a:buNone/>
            </a:pPr>
            <a:endParaRPr lang="en-GB" sz="1700">
              <a:latin typeface="Calibri" pitchFamily="34" charset="0"/>
              <a:sym typeface="Calibri" pitchFamily="34" charset="0"/>
            </a:endParaRPr>
          </a:p>
          <a:p>
            <a:pPr>
              <a:buClr>
                <a:srgbClr val="000000"/>
              </a:buClr>
              <a:buSzPts val="1700"/>
              <a:buFont typeface="Calibri" pitchFamily="34" charset="0"/>
              <a:buChar char="●"/>
            </a:pPr>
            <a:r>
              <a:rPr lang="en-GB" sz="1700">
                <a:latin typeface="Calibri" pitchFamily="34" charset="0"/>
                <a:sym typeface="Calibri" pitchFamily="34" charset="0"/>
              </a:rPr>
              <a:t> Children learn to be strong and independent through </a:t>
            </a:r>
            <a:r>
              <a:rPr lang="en-GB" sz="1700" b="1">
                <a:latin typeface="Calibri" pitchFamily="34" charset="0"/>
                <a:sym typeface="Calibri" pitchFamily="34" charset="0"/>
              </a:rPr>
              <a:t>positive relationships </a:t>
            </a:r>
          </a:p>
          <a:p>
            <a:pPr>
              <a:buClr>
                <a:srgbClr val="000000"/>
              </a:buClr>
              <a:buFont typeface="Arial" charset="0"/>
              <a:buNone/>
            </a:pPr>
            <a:endParaRPr lang="en-GB" sz="1700">
              <a:latin typeface="Calibri" pitchFamily="34" charset="0"/>
              <a:sym typeface="Calibri" pitchFamily="34" charset="0"/>
            </a:endParaRPr>
          </a:p>
          <a:p>
            <a:pPr>
              <a:buClr>
                <a:srgbClr val="000000"/>
              </a:buClr>
              <a:buSzPts val="1700"/>
              <a:buFont typeface="Calibri" pitchFamily="34" charset="0"/>
              <a:buChar char="●"/>
            </a:pPr>
            <a:r>
              <a:rPr lang="en-GB" sz="1700">
                <a:latin typeface="Calibri" pitchFamily="34" charset="0"/>
                <a:sym typeface="Calibri" pitchFamily="34" charset="0"/>
              </a:rPr>
              <a:t>Children learn and develop well in</a:t>
            </a:r>
            <a:r>
              <a:rPr lang="en-GB" sz="1700" b="1">
                <a:latin typeface="Calibri" pitchFamily="34" charset="0"/>
                <a:sym typeface="Calibri" pitchFamily="34" charset="0"/>
              </a:rPr>
              <a:t> enabling environments with teaching and support from adults</a:t>
            </a:r>
            <a:r>
              <a:rPr lang="en-GB" sz="1700">
                <a:latin typeface="Calibri" pitchFamily="34" charset="0"/>
                <a:sym typeface="Calibri" pitchFamily="34" charset="0"/>
              </a:rPr>
              <a:t>, who respond to their individual interests and needs and help them to build their learning over time. Children benefit from a strong partnership between practitioners and parents and/or carers. (See “the characteristics of effective teaching and learning” at paragraph 1.15)</a:t>
            </a:r>
          </a:p>
          <a:p>
            <a:pPr>
              <a:buClr>
                <a:srgbClr val="000000"/>
              </a:buClr>
              <a:buFont typeface="Arial" charset="0"/>
              <a:buNone/>
            </a:pPr>
            <a:endParaRPr lang="en-GB" sz="1700">
              <a:latin typeface="Calibri" pitchFamily="34" charset="0"/>
              <a:sym typeface="Calibri" pitchFamily="34" charset="0"/>
            </a:endParaRPr>
          </a:p>
          <a:p>
            <a:pPr>
              <a:buClr>
                <a:srgbClr val="000000"/>
              </a:buClr>
              <a:buSzPts val="1700"/>
              <a:buFont typeface="Calibri" pitchFamily="34" charset="0"/>
              <a:buChar char="●"/>
            </a:pPr>
            <a:r>
              <a:rPr lang="en-GB" sz="1700">
                <a:latin typeface="Calibri" pitchFamily="34" charset="0"/>
                <a:sym typeface="Calibri" pitchFamily="34" charset="0"/>
              </a:rPr>
              <a:t>Importance of </a:t>
            </a:r>
            <a:r>
              <a:rPr lang="en-GB" sz="1700" b="1">
                <a:latin typeface="Calibri" pitchFamily="34" charset="0"/>
                <a:sym typeface="Calibri" pitchFamily="34" charset="0"/>
              </a:rPr>
              <a:t>learning and development</a:t>
            </a:r>
            <a:r>
              <a:rPr lang="en-GB" sz="1700">
                <a:latin typeface="Calibri" pitchFamily="34" charset="0"/>
                <a:sym typeface="Calibri" pitchFamily="34" charset="0"/>
              </a:rPr>
              <a:t>. Children develop and learn at different rates. The framework covers the education and care of all children in early years provision, including children with special educational needs and disabilities (SEND).</a:t>
            </a:r>
          </a:p>
          <a:p>
            <a:pPr>
              <a:buClr>
                <a:srgbClr val="000000"/>
              </a:buClr>
              <a:buFont typeface="Arial" charset="0"/>
              <a:buNone/>
            </a:pPr>
            <a:endParaRPr lang="en-GB" sz="1600"/>
          </a:p>
          <a:p>
            <a:pPr>
              <a:buClr>
                <a:srgbClr val="000000"/>
              </a:buClr>
              <a:buSzPts val="1700"/>
              <a:buFont typeface="Calibri" pitchFamily="34" charset="0"/>
              <a:buChar char="●"/>
            </a:pPr>
            <a:r>
              <a:rPr lang="en-GB" sz="1600"/>
              <a:t>In planning and guiding what children learn, practitioners must reflect on the different rates at which children are developing and adjust their practice appropriately. Three </a:t>
            </a:r>
            <a:r>
              <a:rPr lang="en-GB" sz="1600" i="1">
                <a:solidFill>
                  <a:srgbClr val="4A86E8"/>
                </a:solidFill>
              </a:rPr>
              <a:t>characteristics of effective teaching and learning</a:t>
            </a:r>
            <a:r>
              <a:rPr lang="en-GB" sz="1600"/>
              <a:t> are: </a:t>
            </a:r>
          </a:p>
          <a:p>
            <a:pPr>
              <a:buClr>
                <a:srgbClr val="000000"/>
              </a:buClr>
              <a:buFont typeface="Arial" charset="0"/>
              <a:buNone/>
            </a:pPr>
            <a:r>
              <a:rPr lang="en-GB" sz="1900" b="1"/>
              <a:t>playing and exploring</a:t>
            </a:r>
            <a:r>
              <a:rPr lang="en-GB" sz="1900"/>
              <a:t>, </a:t>
            </a:r>
            <a:r>
              <a:rPr lang="en-GB" sz="1900" b="1"/>
              <a:t>active learning</a:t>
            </a:r>
            <a:r>
              <a:rPr lang="en-GB" sz="1900"/>
              <a:t>, </a:t>
            </a:r>
            <a:r>
              <a:rPr lang="en-GB" sz="1900" b="1"/>
              <a:t>creating and thinking critically</a:t>
            </a:r>
            <a:endParaRPr lang="en-GB" sz="1700">
              <a:latin typeface="Calibri" pitchFamily="34" charset="0"/>
              <a:sym typeface="Calibri" pitchFamily="34" charset="0"/>
            </a:endParaRPr>
          </a:p>
        </p:txBody>
      </p:sp>
      <p:pic>
        <p:nvPicPr>
          <p:cNvPr id="18436" name="Google Shape;115;g79e5d910bc_0_0"/>
          <p:cNvPicPr preferRelativeResize="0">
            <a:picLocks noChangeAspect="1" noChangeArrowheads="1"/>
          </p:cNvPicPr>
          <p:nvPr/>
        </p:nvPicPr>
        <p:blipFill>
          <a:blip r:embed="rId4"/>
          <a:srcRect/>
          <a:stretch>
            <a:fillRect/>
          </a:stretch>
        </p:blipFill>
        <p:spPr bwMode="auto">
          <a:xfrm rot="-3">
            <a:off x="8605838" y="155575"/>
            <a:ext cx="1814512" cy="1209675"/>
          </a:xfrm>
          <a:prstGeom prst="rect">
            <a:avLst/>
          </a:prstGeom>
          <a:noFill/>
          <a:ln w="9525">
            <a:noFill/>
            <a:miter lim="800000"/>
            <a:headEnd/>
            <a:tailEnd/>
          </a:ln>
        </p:spPr>
      </p:pic>
      <p:pic>
        <p:nvPicPr>
          <p:cNvPr id="18437" name="Google Shape;116;g79e5d910bc_0_0"/>
          <p:cNvPicPr preferRelativeResize="0">
            <a:picLocks noChangeAspect="1" noChangeArrowheads="1"/>
          </p:cNvPicPr>
          <p:nvPr/>
        </p:nvPicPr>
        <p:blipFill>
          <a:blip r:embed="rId5"/>
          <a:srcRect/>
          <a:stretch>
            <a:fillRect/>
          </a:stretch>
        </p:blipFill>
        <p:spPr bwMode="auto">
          <a:xfrm>
            <a:off x="10567988" y="866775"/>
            <a:ext cx="1350962" cy="908050"/>
          </a:xfrm>
          <a:prstGeom prst="rect">
            <a:avLst/>
          </a:prstGeom>
          <a:noFill/>
          <a:ln w="9525">
            <a:noFill/>
            <a:miter lim="800000"/>
            <a:headEnd/>
            <a:tailEnd/>
          </a:ln>
        </p:spPr>
      </p:pic>
      <p:sp>
        <p:nvSpPr>
          <p:cNvPr id="18438" name="Google Shape;117;g79e5d910bc_0_0"/>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B0D0B07B-A02D-479F-88BB-DECE75127C02}" type="slidenum">
              <a:rPr lang="en-GB" sz="1200">
                <a:solidFill>
                  <a:srgbClr val="888888"/>
                </a:solidFill>
                <a:latin typeface="Calibri" pitchFamily="34" charset="0"/>
                <a:sym typeface="Calibri" pitchFamily="34" charset="0"/>
              </a:rPr>
              <a:pPr algn="r">
                <a:buClr>
                  <a:srgbClr val="000000"/>
                </a:buClr>
                <a:buSzPts val="1200"/>
                <a:buFont typeface="Arial" charset="0"/>
                <a:buNone/>
              </a:pPr>
              <a:t>3</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Google Shape;507;gd788ac1114_0_48"/>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Educational Programmes - Statutory Framework</a:t>
            </a:r>
          </a:p>
        </p:txBody>
      </p:sp>
      <p:pic>
        <p:nvPicPr>
          <p:cNvPr id="73730" name="Google Shape;508;gd788ac1114_0_48"/>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73731" name="Google Shape;509;gd788ac1114_0_48"/>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73732" name="Google Shape;510;gd788ac1114_0_48"/>
          <p:cNvSpPr txBox="1">
            <a:spLocks noChangeArrowheads="1"/>
          </p:cNvSpPr>
          <p:nvPr/>
        </p:nvSpPr>
        <p:spPr bwMode="auto">
          <a:xfrm>
            <a:off x="385763" y="1885950"/>
            <a:ext cx="11431587" cy="1154113"/>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sz="2100" b="1">
                <a:latin typeface="Calibri" pitchFamily="34" charset="0"/>
                <a:sym typeface="Calibri" pitchFamily="34" charset="0"/>
              </a:rPr>
              <a:t>Specific Area: Expressive Arts and Design</a:t>
            </a:r>
          </a:p>
          <a:p>
            <a:pPr>
              <a:buClr>
                <a:srgbClr val="000000"/>
              </a:buClr>
              <a:buFont typeface="Arial" charset="0"/>
              <a:buNone/>
            </a:pPr>
            <a:endParaRPr lang="en-GB" sz="2100">
              <a:latin typeface="Calibri" pitchFamily="34" charset="0"/>
              <a:sym typeface="Calibri" pitchFamily="34" charset="0"/>
            </a:endParaRPr>
          </a:p>
          <a:p>
            <a:pPr>
              <a:buClr>
                <a:srgbClr val="000000"/>
              </a:buClr>
              <a:buFont typeface="Arial" charset="0"/>
              <a:buNone/>
            </a:pPr>
            <a:endParaRPr lang="en-GB" sz="2100">
              <a:latin typeface="Calibri" pitchFamily="34" charset="0"/>
              <a:sym typeface="Calibri" pitchFamily="34" charset="0"/>
            </a:endParaRPr>
          </a:p>
        </p:txBody>
      </p:sp>
      <p:sp>
        <p:nvSpPr>
          <p:cNvPr id="73733" name="Google Shape;511;gd788ac1114_0_48"/>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0C5DAA41-5518-417F-B161-DA18514D62CB}" type="slidenum">
              <a:rPr lang="en-GB" sz="1200">
                <a:solidFill>
                  <a:srgbClr val="888888"/>
                </a:solidFill>
                <a:latin typeface="Calibri" pitchFamily="34" charset="0"/>
                <a:sym typeface="Calibri" pitchFamily="34" charset="0"/>
              </a:rPr>
              <a:pPr algn="r">
                <a:buClr>
                  <a:srgbClr val="000000"/>
                </a:buClr>
                <a:buSzPts val="1200"/>
                <a:buFont typeface="Arial" charset="0"/>
                <a:buNone/>
              </a:pPr>
              <a:t>30</a:t>
            </a:fld>
            <a:endParaRPr lang="en-GB" sz="1200">
              <a:solidFill>
                <a:srgbClr val="888888"/>
              </a:solidFill>
              <a:latin typeface="Calibri" pitchFamily="34" charset="0"/>
              <a:sym typeface="Calibri" pitchFamily="34" charset="0"/>
            </a:endParaRPr>
          </a:p>
        </p:txBody>
      </p:sp>
      <p:graphicFrame>
        <p:nvGraphicFramePr>
          <p:cNvPr id="512" name="Google Shape;512;gd788ac1114_0_48"/>
          <p:cNvGraphicFramePr/>
          <p:nvPr/>
        </p:nvGraphicFramePr>
        <p:xfrm>
          <a:off x="952500" y="2667000"/>
          <a:ext cx="10287000" cy="3048000"/>
        </p:xfrm>
        <a:graphic>
          <a:graphicData uri="http://schemas.openxmlformats.org/drawingml/2006/table">
            <a:tbl>
              <a:tblPr>
                <a:noFill/>
                <a:tableStyleId>{747073E6-67F2-4712-A840-E39B3DEA031F}</a:tableStyleId>
              </a:tblPr>
              <a:tblGrid>
                <a:gridCol w="10287000"/>
              </a:tblGrid>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The development of children’s artistic and cultural awareness supports their imagination and creativity. </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It is important that children have regular opportunities to engage with the arts, enabling them to explore and play with a wide range of media and materials. </a:t>
                      </a:r>
                      <a:endParaRPr sz="1200"/>
                    </a:p>
                  </a:txBody>
                  <a:tcPr marL="91425" marR="91425" marT="91425" marB="91425">
                    <a:solidFill>
                      <a:srgbClr val="D9D2E9"/>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The quality and variety of what children see, hear and participate in is crucial for developing their understanding, self-expression, vocabulary and ability to communicate through the arts. </a:t>
                      </a:r>
                      <a:endParaRPr sz="1200"/>
                    </a:p>
                  </a:txBody>
                  <a:tcPr marL="91425" marR="91425" marT="91425" marB="91425">
                    <a:solidFill>
                      <a:srgbClr val="CFE2F3"/>
                    </a:solidFill>
                  </a:tcPr>
                </a:tc>
              </a:tr>
              <a:tr h="381000">
                <a:tc>
                  <a:txBody>
                    <a:bodyPr/>
                    <a:lstStyle/>
                    <a:p>
                      <a:pPr marL="457200" lvl="0" indent="-349250" algn="l" rtl="0">
                        <a:spcBef>
                          <a:spcPts val="0"/>
                        </a:spcBef>
                        <a:spcAft>
                          <a:spcPts val="0"/>
                        </a:spcAft>
                        <a:buClr>
                          <a:schemeClr val="dk1"/>
                        </a:buClr>
                        <a:buSzPts val="1900"/>
                        <a:buFont typeface="Calibri"/>
                        <a:buChar char="●"/>
                      </a:pPr>
                      <a:r>
                        <a:rPr lang="en-GB" sz="1900">
                          <a:solidFill>
                            <a:schemeClr val="dk1"/>
                          </a:solidFill>
                          <a:latin typeface="Calibri"/>
                          <a:ea typeface="Calibri"/>
                          <a:cs typeface="Calibri"/>
                          <a:sym typeface="Calibri"/>
                        </a:rPr>
                        <a:t>The frequency, repetition and depth of their experiences are fundamental to their progress in interpreting and appreciating what they hear, respond to and observe.</a:t>
                      </a:r>
                      <a:endParaRPr sz="1200"/>
                    </a:p>
                  </a:txBody>
                  <a:tcPr marL="91425" marR="91425" marT="91425" marB="91425">
                    <a:solidFill>
                      <a:srgbClr val="D9D2E9"/>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122;gc2bfb79b3f_0_0"/>
          <p:cNvSpPr txBox="1">
            <a:spLocks noChangeArrowheads="1"/>
          </p:cNvSpPr>
          <p:nvPr/>
        </p:nvSpPr>
        <p:spPr bwMode="auto">
          <a:xfrm>
            <a:off x="0" y="0"/>
            <a:ext cx="12192000" cy="1314450"/>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3900">
                <a:solidFill>
                  <a:srgbClr val="FFFFFF"/>
                </a:solidFill>
                <a:latin typeface="Calibri" pitchFamily="34" charset="0"/>
                <a:sym typeface="Calibri" pitchFamily="34" charset="0"/>
              </a:rPr>
              <a:t>C360 Cornerstones</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endParaRPr lang="en-GB" sz="800">
              <a:latin typeface="Calibri" pitchFamily="34" charset="0"/>
              <a:sym typeface="Calibri" pitchFamily="34" charset="0"/>
            </a:endParaRPr>
          </a:p>
        </p:txBody>
      </p:sp>
      <p:pic>
        <p:nvPicPr>
          <p:cNvPr id="20482" name="Google Shape;123;gc2bfb79b3f_0_0"/>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20483" name="Google Shape;124;gc2bfb79b3f_0_0"/>
          <p:cNvPicPr preferRelativeResize="0">
            <a:picLocks noChangeAspect="1" noChangeArrowheads="1"/>
          </p:cNvPicPr>
          <p:nvPr/>
        </p:nvPicPr>
        <p:blipFill>
          <a:blip r:embed="rId4"/>
          <a:srcRect/>
          <a:stretch>
            <a:fillRect/>
          </a:stretch>
        </p:blipFill>
        <p:spPr bwMode="auto">
          <a:xfrm>
            <a:off x="9067800" y="155575"/>
            <a:ext cx="1350963" cy="908050"/>
          </a:xfrm>
          <a:prstGeom prst="rect">
            <a:avLst/>
          </a:prstGeom>
          <a:noFill/>
          <a:ln w="9525">
            <a:noFill/>
            <a:miter lim="800000"/>
            <a:headEnd/>
            <a:tailEnd/>
          </a:ln>
        </p:spPr>
      </p:pic>
      <p:sp>
        <p:nvSpPr>
          <p:cNvPr id="20484" name="Google Shape;125;gc2bfb79b3f_0_0"/>
          <p:cNvSpPr txBox="1">
            <a:spLocks noChangeArrowheads="1"/>
          </p:cNvSpPr>
          <p:nvPr/>
        </p:nvSpPr>
        <p:spPr bwMode="auto">
          <a:xfrm>
            <a:off x="230188" y="1452563"/>
            <a:ext cx="9845675" cy="1616075"/>
          </a:xfrm>
          <a:prstGeom prst="rect">
            <a:avLst/>
          </a:prstGeom>
          <a:noFill/>
          <a:ln w="9525">
            <a:noFill/>
            <a:miter lim="800000"/>
            <a:headEnd/>
            <a:tailEnd/>
          </a:ln>
        </p:spPr>
        <p:txBody>
          <a:bodyPr lIns="91425" tIns="91425" rIns="91425" bIns="91425">
            <a:spAutoFit/>
          </a:bodyPr>
          <a:lstStyle/>
          <a:p>
            <a:pPr>
              <a:buClr>
                <a:srgbClr val="000000"/>
              </a:buClr>
              <a:buFont typeface="Arial" charset="0"/>
              <a:buNone/>
            </a:pPr>
            <a:endParaRPr lang="en-GB">
              <a:latin typeface="Calibri" pitchFamily="34" charset="0"/>
              <a:sym typeface="Calibri" pitchFamily="34" charset="0"/>
            </a:endParaRPr>
          </a:p>
          <a:p>
            <a:pPr>
              <a:buClr>
                <a:srgbClr val="000000"/>
              </a:buClr>
              <a:buFont typeface="Arial" charset="0"/>
              <a:buNone/>
            </a:pPr>
            <a:endParaRPr lang="en-GB" sz="1800">
              <a:latin typeface="Calibri" pitchFamily="34" charset="0"/>
              <a:sym typeface="Calibri" pitchFamily="34" charset="0"/>
            </a:endParaRPr>
          </a:p>
          <a:p>
            <a:pPr algn="ctr">
              <a:buClr>
                <a:srgbClr val="000000"/>
              </a:buClr>
              <a:buFont typeface="Arial" charset="0"/>
              <a:buNone/>
            </a:pPr>
            <a:endParaRPr lang="en-GB">
              <a:latin typeface="Calibri" pitchFamily="34" charset="0"/>
              <a:sym typeface="Calibri" pitchFamily="34" charset="0"/>
            </a:endParaRPr>
          </a:p>
          <a:p>
            <a:pPr algn="ctr">
              <a:buClr>
                <a:srgbClr val="000000"/>
              </a:buClr>
              <a:buFont typeface="Arial" charset="0"/>
              <a:buNone/>
            </a:pPr>
            <a:endParaRPr lang="en-GB" sz="1900" b="1">
              <a:latin typeface="Calibri" pitchFamily="34" charset="0"/>
              <a:sym typeface="Calibri" pitchFamily="34" charset="0"/>
            </a:endParaRPr>
          </a:p>
          <a:p>
            <a:pPr algn="ctr">
              <a:buClr>
                <a:srgbClr val="000000"/>
              </a:buClr>
              <a:buFont typeface="Arial" charset="0"/>
              <a:buNone/>
            </a:pPr>
            <a:endParaRPr lang="en-GB">
              <a:latin typeface="Calibri" pitchFamily="34" charset="0"/>
              <a:sym typeface="Calibri" pitchFamily="34" charset="0"/>
            </a:endParaRPr>
          </a:p>
          <a:p>
            <a:pPr algn="ctr">
              <a:buClr>
                <a:srgbClr val="000000"/>
              </a:buClr>
              <a:buFont typeface="Arial" charset="0"/>
              <a:buNone/>
            </a:pPr>
            <a:endParaRPr lang="en-GB">
              <a:latin typeface="Calibri" pitchFamily="34" charset="0"/>
              <a:sym typeface="Calibri" pitchFamily="34" charset="0"/>
            </a:endParaRPr>
          </a:p>
        </p:txBody>
      </p:sp>
      <p:pic>
        <p:nvPicPr>
          <p:cNvPr id="20485" name="Google Shape;126;gc2bfb79b3f_0_0"/>
          <p:cNvPicPr preferRelativeResize="0">
            <a:picLocks noChangeAspect="1" noChangeArrowheads="1"/>
          </p:cNvPicPr>
          <p:nvPr/>
        </p:nvPicPr>
        <p:blipFill>
          <a:blip r:embed="rId5"/>
          <a:srcRect/>
          <a:stretch>
            <a:fillRect/>
          </a:stretch>
        </p:blipFill>
        <p:spPr bwMode="auto">
          <a:xfrm>
            <a:off x="3952875" y="0"/>
            <a:ext cx="3484563" cy="3484563"/>
          </a:xfrm>
          <a:prstGeom prst="rect">
            <a:avLst/>
          </a:prstGeom>
          <a:noFill/>
          <a:ln w="9525">
            <a:noFill/>
            <a:miter lim="800000"/>
            <a:headEnd/>
            <a:tailEnd/>
          </a:ln>
        </p:spPr>
      </p:pic>
      <p:pic>
        <p:nvPicPr>
          <p:cNvPr id="20486" name="Google Shape;127;gc2bfb79b3f_0_0"/>
          <p:cNvPicPr preferRelativeResize="0">
            <a:picLocks noChangeAspect="1" noChangeArrowheads="1"/>
          </p:cNvPicPr>
          <p:nvPr/>
        </p:nvPicPr>
        <p:blipFill>
          <a:blip r:embed="rId6"/>
          <a:srcRect/>
          <a:stretch>
            <a:fillRect/>
          </a:stretch>
        </p:blipFill>
        <p:spPr bwMode="auto">
          <a:xfrm>
            <a:off x="7040563" y="1790700"/>
            <a:ext cx="3881437" cy="3881438"/>
          </a:xfrm>
          <a:prstGeom prst="rect">
            <a:avLst/>
          </a:prstGeom>
          <a:noFill/>
          <a:ln w="9525">
            <a:noFill/>
            <a:miter lim="800000"/>
            <a:headEnd/>
            <a:tailEnd/>
          </a:ln>
        </p:spPr>
      </p:pic>
      <p:pic>
        <p:nvPicPr>
          <p:cNvPr id="20487" name="Google Shape;128;gc2bfb79b3f_0_0"/>
          <p:cNvPicPr preferRelativeResize="0">
            <a:picLocks noChangeAspect="1" noChangeArrowheads="1"/>
          </p:cNvPicPr>
          <p:nvPr/>
        </p:nvPicPr>
        <p:blipFill>
          <a:blip r:embed="rId7"/>
          <a:srcRect/>
          <a:stretch>
            <a:fillRect/>
          </a:stretch>
        </p:blipFill>
        <p:spPr bwMode="auto">
          <a:xfrm>
            <a:off x="4081463" y="3373438"/>
            <a:ext cx="3486150" cy="3484562"/>
          </a:xfrm>
          <a:prstGeom prst="rect">
            <a:avLst/>
          </a:prstGeom>
          <a:noFill/>
          <a:ln w="9525">
            <a:noFill/>
            <a:miter lim="800000"/>
            <a:headEnd/>
            <a:tailEnd/>
          </a:ln>
        </p:spPr>
      </p:pic>
      <p:pic>
        <p:nvPicPr>
          <p:cNvPr id="20488" name="Google Shape;129;gc2bfb79b3f_0_0"/>
          <p:cNvPicPr preferRelativeResize="0">
            <a:picLocks noChangeAspect="1" noChangeArrowheads="1"/>
          </p:cNvPicPr>
          <p:nvPr/>
        </p:nvPicPr>
        <p:blipFill>
          <a:blip r:embed="rId8"/>
          <a:srcRect/>
          <a:stretch>
            <a:fillRect/>
          </a:stretch>
        </p:blipFill>
        <p:spPr bwMode="auto">
          <a:xfrm>
            <a:off x="871538" y="1790700"/>
            <a:ext cx="3622675" cy="3624263"/>
          </a:xfrm>
          <a:prstGeom prst="rect">
            <a:avLst/>
          </a:prstGeom>
          <a:noFill/>
          <a:ln w="9525">
            <a:noFill/>
            <a:miter lim="800000"/>
            <a:headEnd/>
            <a:tailEnd/>
          </a:ln>
        </p:spPr>
      </p:pic>
      <p:pic>
        <p:nvPicPr>
          <p:cNvPr id="20489" name="Google Shape;130;gc2bfb79b3f_0_0"/>
          <p:cNvPicPr preferRelativeResize="0">
            <a:picLocks noChangeAspect="1" noChangeArrowheads="1"/>
          </p:cNvPicPr>
          <p:nvPr/>
        </p:nvPicPr>
        <p:blipFill>
          <a:blip r:embed="rId9"/>
          <a:srcRect/>
          <a:stretch>
            <a:fillRect/>
          </a:stretch>
        </p:blipFill>
        <p:spPr bwMode="auto">
          <a:xfrm rot="-3">
            <a:off x="7334250" y="52388"/>
            <a:ext cx="1814513" cy="1209675"/>
          </a:xfrm>
          <a:prstGeom prst="rect">
            <a:avLst/>
          </a:prstGeom>
          <a:noFill/>
          <a:ln w="9525">
            <a:noFill/>
            <a:miter lim="800000"/>
            <a:headEnd/>
            <a:tailEnd/>
          </a:ln>
        </p:spPr>
      </p:pic>
      <p:sp>
        <p:nvSpPr>
          <p:cNvPr id="20490" name="Google Shape;131;gc2bfb79b3f_0_0"/>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C73834F9-E5CC-4EEA-BCDF-461E4A9BB621}" type="slidenum">
              <a:rPr lang="en-GB" sz="1200">
                <a:solidFill>
                  <a:srgbClr val="888888"/>
                </a:solidFill>
                <a:latin typeface="Calibri" pitchFamily="34" charset="0"/>
                <a:sym typeface="Calibri" pitchFamily="34" charset="0"/>
              </a:rPr>
              <a:pPr algn="r">
                <a:buClr>
                  <a:srgbClr val="000000"/>
                </a:buClr>
                <a:buSzPts val="1200"/>
                <a:buFont typeface="Arial" charset="0"/>
                <a:buNone/>
              </a:pPr>
              <a:t>4</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Google Shape;136;gbbbfc04dae_0_52"/>
          <p:cNvSpPr txBox="1">
            <a:spLocks noChangeArrowheads="1"/>
          </p:cNvSpPr>
          <p:nvPr/>
        </p:nvSpPr>
        <p:spPr bwMode="auto">
          <a:xfrm>
            <a:off x="0" y="0"/>
            <a:ext cx="12192000" cy="1171575"/>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Cornerstones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endParaRPr lang="en-GB" sz="3500">
              <a:solidFill>
                <a:srgbClr val="FFFFFF"/>
              </a:solidFill>
              <a:latin typeface="Calibri" pitchFamily="34" charset="0"/>
              <a:sym typeface="Calibri" pitchFamily="34" charset="0"/>
            </a:endParaRPr>
          </a:p>
          <a:p>
            <a:pPr>
              <a:buClr>
                <a:srgbClr val="000000"/>
              </a:buClr>
              <a:buSzPts val="3600"/>
              <a:buFont typeface="Arial" charset="0"/>
              <a:buNone/>
            </a:pPr>
            <a:endParaRPr lang="en-GB" sz="800">
              <a:latin typeface="Calibri" pitchFamily="34" charset="0"/>
              <a:sym typeface="Calibri" pitchFamily="34" charset="0"/>
            </a:endParaRPr>
          </a:p>
        </p:txBody>
      </p:sp>
      <p:pic>
        <p:nvPicPr>
          <p:cNvPr id="22530" name="Google Shape;137;gbbbfc04dae_0_52"/>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22531" name="Google Shape;138;gbbbfc04dae_0_52"/>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139" name="Google Shape;139;gbbbfc04dae_0_52"/>
          <p:cNvSpPr/>
          <p:nvPr/>
        </p:nvSpPr>
        <p:spPr>
          <a:xfrm>
            <a:off x="4202113" y="4075113"/>
            <a:ext cx="2843212" cy="2663825"/>
          </a:xfrm>
          <a:prstGeom prst="ellipse">
            <a:avLst/>
          </a:prstGeom>
          <a:solidFill>
            <a:srgbClr val="1434A9"/>
          </a:solidFill>
          <a:ln w="38100" cap="flat" cmpd="sng">
            <a:solidFill>
              <a:srgbClr val="0000FF"/>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b="1">
                <a:solidFill>
                  <a:srgbClr val="FFFFFF"/>
                </a:solidFill>
              </a:rPr>
              <a:t>GLOBAL CITIZENS</a:t>
            </a:r>
          </a:p>
        </p:txBody>
      </p:sp>
      <p:sp>
        <p:nvSpPr>
          <p:cNvPr id="140" name="Google Shape;140;gbbbfc04dae_0_52"/>
          <p:cNvSpPr/>
          <p:nvPr/>
        </p:nvSpPr>
        <p:spPr>
          <a:xfrm>
            <a:off x="6692900" y="2398713"/>
            <a:ext cx="2732088" cy="2663825"/>
          </a:xfrm>
          <a:prstGeom prst="ellipse">
            <a:avLst/>
          </a:prstGeom>
          <a:solidFill>
            <a:srgbClr val="FF9900"/>
          </a:solidFill>
          <a:ln w="38100" cap="flat" cmpd="sng">
            <a:solidFill>
              <a:srgbClr val="FF990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b="1">
                <a:solidFill>
                  <a:srgbClr val="FFFFFF"/>
                </a:solidFill>
              </a:rPr>
              <a:t>RELATIONSHIP BUILDERS</a:t>
            </a:r>
          </a:p>
        </p:txBody>
      </p:sp>
      <p:sp>
        <p:nvSpPr>
          <p:cNvPr id="141" name="Google Shape;141;gbbbfc04dae_0_52"/>
          <p:cNvSpPr/>
          <p:nvPr/>
        </p:nvSpPr>
        <p:spPr>
          <a:xfrm>
            <a:off x="1716088" y="2398713"/>
            <a:ext cx="2843212" cy="2663825"/>
          </a:xfrm>
          <a:prstGeom prst="ellipse">
            <a:avLst/>
          </a:prstGeom>
          <a:solidFill>
            <a:srgbClr val="8ED740"/>
          </a:solidFill>
          <a:ln w="38100" cap="flat" cmpd="sng">
            <a:solidFill>
              <a:srgbClr val="8ED74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b="1">
                <a:solidFill>
                  <a:srgbClr val="FFFFFF"/>
                </a:solidFill>
              </a:rPr>
              <a:t>CREATIVE AND CRITICAL THINKERS</a:t>
            </a:r>
          </a:p>
        </p:txBody>
      </p:sp>
      <p:sp>
        <p:nvSpPr>
          <p:cNvPr id="142" name="Google Shape;142;gbbbfc04dae_0_52"/>
          <p:cNvSpPr/>
          <p:nvPr/>
        </p:nvSpPr>
        <p:spPr>
          <a:xfrm>
            <a:off x="4202113" y="785813"/>
            <a:ext cx="2843212" cy="2663825"/>
          </a:xfrm>
          <a:prstGeom prst="ellipse">
            <a:avLst/>
          </a:prstGeom>
          <a:solidFill>
            <a:srgbClr val="CC0000"/>
          </a:solidFill>
          <a:ln w="38100" cap="flat" cmpd="sng">
            <a:solidFill>
              <a:srgbClr val="CC000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b="1">
                <a:solidFill>
                  <a:srgbClr val="FFFFFF"/>
                </a:solidFill>
              </a:rPr>
              <a:t>EXPLORERS AND ACTIVE LEARNERS</a:t>
            </a:r>
          </a:p>
        </p:txBody>
      </p:sp>
      <p:pic>
        <p:nvPicPr>
          <p:cNvPr id="22536" name="Google Shape;143;gbbbfc04dae_0_52"/>
          <p:cNvPicPr preferRelativeResize="0">
            <a:picLocks noChangeAspect="1" noChangeArrowheads="1"/>
          </p:cNvPicPr>
          <p:nvPr/>
        </p:nvPicPr>
        <p:blipFill>
          <a:blip r:embed="rId5"/>
          <a:srcRect/>
          <a:stretch>
            <a:fillRect/>
          </a:stretch>
        </p:blipFill>
        <p:spPr bwMode="auto">
          <a:xfrm rot="-2">
            <a:off x="9529763" y="4916488"/>
            <a:ext cx="2732087" cy="1822450"/>
          </a:xfrm>
          <a:prstGeom prst="rect">
            <a:avLst/>
          </a:prstGeom>
          <a:noFill/>
          <a:ln w="9525">
            <a:noFill/>
            <a:miter lim="800000"/>
            <a:headEnd/>
            <a:tailEnd/>
          </a:ln>
        </p:spPr>
      </p:pic>
      <p:sp>
        <p:nvSpPr>
          <p:cNvPr id="22537" name="Google Shape;144;gbbbfc04dae_0_52"/>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D22443DB-3EDE-4707-89FC-70AB9D5D2B27}" type="slidenum">
              <a:rPr lang="en-GB" sz="1200">
                <a:solidFill>
                  <a:srgbClr val="888888"/>
                </a:solidFill>
                <a:latin typeface="Calibri" pitchFamily="34" charset="0"/>
                <a:sym typeface="Calibri" pitchFamily="34" charset="0"/>
              </a:rPr>
              <a:pPr algn="r">
                <a:buClr>
                  <a:srgbClr val="000000"/>
                </a:buClr>
                <a:buSzPts val="1200"/>
                <a:buFont typeface="Arial" charset="0"/>
                <a:buNone/>
              </a:pPr>
              <a:t>5</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Google Shape;149;g79e5d910bc_0_219"/>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Intent</a:t>
            </a:r>
          </a:p>
        </p:txBody>
      </p:sp>
      <p:pic>
        <p:nvPicPr>
          <p:cNvPr id="24578" name="Google Shape;150;g79e5d910bc_0_219"/>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24579" name="Google Shape;151;g79e5d910bc_0_219"/>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sp>
        <p:nvSpPr>
          <p:cNvPr id="152" name="Google Shape;152;g79e5d910bc_0_219"/>
          <p:cNvSpPr txBox="1"/>
          <p:nvPr/>
        </p:nvSpPr>
        <p:spPr>
          <a:xfrm>
            <a:off x="580950" y="1471500"/>
            <a:ext cx="11030100" cy="5186400"/>
          </a:xfrm>
          <a:prstGeom prst="rect">
            <a:avLst/>
          </a:prstGeom>
          <a:noFill/>
          <a:ln>
            <a:noFill/>
          </a:ln>
        </p:spPr>
        <p:txBody>
          <a:bodyPr spcFirstLastPara="1" lIns="91425" tIns="91425" rIns="91425" bIns="91425"/>
          <a:lstStyle/>
          <a:p>
            <a:pPr fontAlgn="auto">
              <a:lnSpc>
                <a:spcPct val="115000"/>
              </a:lnSpc>
              <a:spcBef>
                <a:spcPts val="0"/>
              </a:spcBef>
              <a:spcAft>
                <a:spcPts val="0"/>
              </a:spcAft>
              <a:buClr>
                <a:srgbClr val="000000"/>
              </a:buClr>
              <a:buFont typeface="Arial"/>
              <a:buNone/>
              <a:defRPr/>
            </a:pPr>
            <a:r>
              <a:rPr lang="en-GB" sz="1600" kern="0">
                <a:solidFill>
                  <a:schemeClr val="dk1"/>
                </a:solidFill>
                <a:latin typeface="Calibri"/>
                <a:ea typeface="Calibri"/>
                <a:cs typeface="Calibri"/>
                <a:sym typeface="Calibri"/>
              </a:rPr>
              <a:t>Early Years C360 acknowledges that each child is unique, that all children enter our settings bringing with them their own unique characteristics, experiences, ideas, cultural heritages and strengths. . C360 seeks to build on all of these experiences offering children a holistic approach to learning enabling children to explore and make sense of the world around them;  the current environment and society in which they live and develop an emerging understanding of their role as a global citizen. EY C360 also recognises that there are three integral elements in ensuring that all children flourish; nurturing and supportive adults, enabling environments and a partnership with parents</a:t>
            </a:r>
            <a:endParaRPr sz="1600" kern="0">
              <a:solidFill>
                <a:schemeClr val="dk1"/>
              </a:solidFill>
              <a:latin typeface="Calibri"/>
              <a:ea typeface="Calibri"/>
              <a:cs typeface="Calibri"/>
              <a:sym typeface="Calibri"/>
            </a:endParaRPr>
          </a:p>
          <a:p>
            <a:pPr fontAlgn="auto">
              <a:lnSpc>
                <a:spcPct val="115000"/>
              </a:lnSpc>
              <a:spcBef>
                <a:spcPts val="1000"/>
              </a:spcBef>
              <a:spcAft>
                <a:spcPts val="0"/>
              </a:spcAft>
              <a:buClr>
                <a:srgbClr val="000000"/>
              </a:buClr>
              <a:buFont typeface="Arial"/>
              <a:buNone/>
              <a:defRPr/>
            </a:pPr>
            <a:r>
              <a:rPr lang="en-GB" sz="1600" kern="0">
                <a:solidFill>
                  <a:schemeClr val="dk1"/>
                </a:solidFill>
                <a:latin typeface="Calibri"/>
                <a:ea typeface="Calibri"/>
                <a:cs typeface="Calibri"/>
                <a:sym typeface="Calibri"/>
              </a:rPr>
              <a:t>Early Years C360 is a curriculum that is carefully designed by practitioners who reflect on the different ways that children learn knowledge and skills, shapes and builds children’s character strengths and gives opportunities for reflection, critical thinking, problem solving, innovation and importantly  encourages growth of positive relationships with others.</a:t>
            </a:r>
            <a:endParaRPr sz="1600" kern="0">
              <a:solidFill>
                <a:schemeClr val="dk1"/>
              </a:solidFill>
              <a:latin typeface="Calibri"/>
              <a:ea typeface="Calibri"/>
              <a:cs typeface="Calibri"/>
              <a:sym typeface="Calibri"/>
            </a:endParaRPr>
          </a:p>
          <a:p>
            <a:pPr fontAlgn="auto">
              <a:lnSpc>
                <a:spcPct val="115000"/>
              </a:lnSpc>
              <a:spcBef>
                <a:spcPts val="1000"/>
              </a:spcBef>
              <a:spcAft>
                <a:spcPts val="0"/>
              </a:spcAft>
              <a:buClr>
                <a:srgbClr val="000000"/>
              </a:buClr>
              <a:buFont typeface="Arial"/>
              <a:buNone/>
              <a:defRPr/>
            </a:pPr>
            <a:r>
              <a:rPr lang="en-GB" sz="1600" kern="0">
                <a:solidFill>
                  <a:schemeClr val="dk1"/>
                </a:solidFill>
                <a:latin typeface="Calibri"/>
                <a:ea typeface="Calibri"/>
                <a:cs typeface="Calibri"/>
                <a:sym typeface="Calibri"/>
              </a:rPr>
              <a:t>EY C360 focuses heavily on how children learn as well what they learn i.e. processes as well as outcomes. Underpinning the EY C360 characteristics of effective teaching and learning is the understanding that during their earliest years, children form attitudes about learning that will last a lifetime. Children who learn alongside supportive and reflective practitioners and within a stimulating and inspiring learning environment and  receive the right sort of support and encouragement during these years will flourish as curious, creative, resilient and adventurous learners throughout the rest of their lives. </a:t>
            </a:r>
            <a:endParaRPr kern="0">
              <a:solidFill>
                <a:schemeClr val="dk1"/>
              </a:solidFill>
              <a:latin typeface="Calibri"/>
              <a:ea typeface="Calibri"/>
              <a:cs typeface="Calibri"/>
              <a:sym typeface="Calibri"/>
            </a:endParaRPr>
          </a:p>
          <a:p>
            <a:pPr algn="ctr" fontAlgn="auto">
              <a:lnSpc>
                <a:spcPct val="115000"/>
              </a:lnSpc>
              <a:spcBef>
                <a:spcPts val="1000"/>
              </a:spcBef>
              <a:spcAft>
                <a:spcPts val="0"/>
              </a:spcAft>
              <a:buClr>
                <a:srgbClr val="000000"/>
              </a:buClr>
              <a:buFont typeface="Arial"/>
              <a:buNone/>
              <a:defRPr/>
            </a:pPr>
            <a:r>
              <a:rPr lang="en-GB" sz="1700" b="1" kern="0">
                <a:latin typeface="Calibri"/>
                <a:ea typeface="Calibri"/>
                <a:cs typeface="Calibri"/>
                <a:sym typeface="Calibri"/>
              </a:rPr>
              <a:t>The Effective Character of an Early Years Inspiring Changemaker;  </a:t>
            </a:r>
            <a:r>
              <a:rPr lang="en-GB" sz="1600" b="1" kern="0">
                <a:latin typeface="Calibri"/>
                <a:ea typeface="Calibri"/>
                <a:cs typeface="Calibri"/>
                <a:sym typeface="Calibri"/>
              </a:rPr>
              <a:t>All children flourish as</a:t>
            </a:r>
            <a:endParaRPr sz="1600" b="1" kern="0">
              <a:latin typeface="Calibri"/>
              <a:ea typeface="Calibri"/>
              <a:cs typeface="Calibri"/>
              <a:sym typeface="Calibri"/>
            </a:endParaRPr>
          </a:p>
          <a:p>
            <a:pPr fontAlgn="auto">
              <a:spcBef>
                <a:spcPts val="1000"/>
              </a:spcBef>
              <a:spcAft>
                <a:spcPts val="0"/>
              </a:spcAft>
              <a:buClr>
                <a:srgbClr val="000000"/>
              </a:buClr>
              <a:buFont typeface="Arial"/>
              <a:buNone/>
              <a:defRPr/>
            </a:pPr>
            <a:endParaRPr kern="0">
              <a:latin typeface="Calibri"/>
              <a:ea typeface="Calibri"/>
              <a:cs typeface="Calibri"/>
              <a:sym typeface="Calibri"/>
            </a:endParaRPr>
          </a:p>
          <a:p>
            <a:pPr algn="ctr" fontAlgn="auto">
              <a:spcBef>
                <a:spcPts val="0"/>
              </a:spcBef>
              <a:spcAft>
                <a:spcPts val="0"/>
              </a:spcAft>
              <a:buClr>
                <a:srgbClr val="000000"/>
              </a:buClr>
              <a:buFont typeface="Arial"/>
              <a:buNone/>
              <a:defRPr/>
            </a:pPr>
            <a:r>
              <a:rPr lang="en-GB" sz="1700" kern="0">
                <a:highlight>
                  <a:srgbClr val="FF3300"/>
                </a:highlight>
                <a:latin typeface="Calibri"/>
                <a:ea typeface="Calibri"/>
                <a:cs typeface="Calibri"/>
                <a:sym typeface="Calibri"/>
              </a:rPr>
              <a:t>Explorers and Active Learners</a:t>
            </a:r>
            <a:r>
              <a:rPr lang="en-GB" sz="1700" kern="0">
                <a:latin typeface="Calibri"/>
                <a:ea typeface="Calibri"/>
                <a:cs typeface="Calibri"/>
                <a:sym typeface="Calibri"/>
              </a:rPr>
              <a:t>            </a:t>
            </a:r>
            <a:r>
              <a:rPr lang="en-GB" sz="1700" kern="0">
                <a:highlight>
                  <a:srgbClr val="8ED740"/>
                </a:highlight>
                <a:latin typeface="Calibri"/>
                <a:ea typeface="Calibri"/>
                <a:cs typeface="Calibri"/>
                <a:sym typeface="Calibri"/>
              </a:rPr>
              <a:t>Critical and Creative Thinkers </a:t>
            </a:r>
            <a:r>
              <a:rPr lang="en-GB" sz="1700" kern="0">
                <a:latin typeface="Calibri"/>
                <a:ea typeface="Calibri"/>
                <a:cs typeface="Calibri"/>
                <a:sym typeface="Calibri"/>
              </a:rPr>
              <a:t>          </a:t>
            </a:r>
            <a:r>
              <a:rPr lang="en-GB" sz="1700" kern="0">
                <a:highlight>
                  <a:schemeClr val="accent4"/>
                </a:highlight>
                <a:latin typeface="Calibri"/>
                <a:ea typeface="Calibri"/>
                <a:cs typeface="Calibri"/>
                <a:sym typeface="Calibri"/>
              </a:rPr>
              <a:t>Relationship Builders </a:t>
            </a:r>
            <a:r>
              <a:rPr lang="en-GB" sz="1700" kern="0">
                <a:latin typeface="Calibri"/>
                <a:ea typeface="Calibri"/>
                <a:cs typeface="Calibri"/>
                <a:sym typeface="Calibri"/>
              </a:rPr>
              <a:t>          </a:t>
            </a:r>
            <a:r>
              <a:rPr lang="en-GB" sz="1700" kern="0">
                <a:highlight>
                  <a:srgbClr val="1434A9"/>
                </a:highlight>
                <a:latin typeface="Calibri"/>
                <a:ea typeface="Calibri"/>
                <a:cs typeface="Calibri"/>
                <a:sym typeface="Calibri"/>
              </a:rPr>
              <a:t> Global Citizens</a:t>
            </a:r>
            <a:endParaRPr sz="1700" kern="0">
              <a:highlight>
                <a:srgbClr val="1434A9"/>
              </a:highlight>
              <a:latin typeface="Calibri"/>
              <a:ea typeface="Calibri"/>
              <a:cs typeface="Calibri"/>
              <a:sym typeface="Calibri"/>
            </a:endParaRPr>
          </a:p>
          <a:p>
            <a:pPr algn="ctr" fontAlgn="auto">
              <a:lnSpc>
                <a:spcPct val="115000"/>
              </a:lnSpc>
              <a:spcBef>
                <a:spcPts val="0"/>
              </a:spcBef>
              <a:spcAft>
                <a:spcPts val="0"/>
              </a:spcAft>
              <a:buClr>
                <a:srgbClr val="000000"/>
              </a:buClr>
              <a:buFont typeface="Arial"/>
              <a:buNone/>
              <a:defRPr/>
            </a:pPr>
            <a:r>
              <a:rPr lang="en-GB" sz="1700" kern="0">
                <a:solidFill>
                  <a:schemeClr val="dk1"/>
                </a:solidFill>
                <a:latin typeface="Calibri"/>
                <a:ea typeface="Calibri"/>
                <a:cs typeface="Calibri"/>
                <a:sym typeface="Calibri"/>
              </a:rPr>
              <a:t>                                                                                     </a:t>
            </a:r>
            <a:r>
              <a:rPr lang="en-GB" kern="0">
                <a:solidFill>
                  <a:schemeClr val="dk1"/>
                </a:solidFill>
                <a:latin typeface="Calibri"/>
                <a:ea typeface="Calibri"/>
                <a:cs typeface="Calibri"/>
                <a:sym typeface="Calibri"/>
              </a:rPr>
              <a:t>                                                                                                        </a:t>
            </a:r>
            <a:endParaRPr kern="0">
              <a:solidFill>
                <a:srgbClr val="FF0000"/>
              </a:solidFill>
              <a:latin typeface="Calibri"/>
              <a:ea typeface="Calibri"/>
              <a:cs typeface="Calibri"/>
              <a:sym typeface="Calibri"/>
            </a:endParaRPr>
          </a:p>
          <a:p>
            <a:pPr algn="ctr" fontAlgn="auto">
              <a:lnSpc>
                <a:spcPct val="115000"/>
              </a:lnSpc>
              <a:spcBef>
                <a:spcPts val="1000"/>
              </a:spcBef>
              <a:spcAft>
                <a:spcPts val="0"/>
              </a:spcAft>
              <a:buClr>
                <a:srgbClr val="000000"/>
              </a:buClr>
              <a:buFont typeface="Arial"/>
              <a:buNone/>
              <a:defRPr/>
            </a:pPr>
            <a:endParaRPr kern="0">
              <a:solidFill>
                <a:schemeClr val="dk1"/>
              </a:solidFill>
              <a:latin typeface="Calibri"/>
              <a:ea typeface="Calibri"/>
              <a:cs typeface="Calibri"/>
              <a:sym typeface="Calibri"/>
            </a:endParaRPr>
          </a:p>
          <a:p>
            <a:pPr algn="ctr" fontAlgn="auto">
              <a:lnSpc>
                <a:spcPct val="115000"/>
              </a:lnSpc>
              <a:spcBef>
                <a:spcPts val="1000"/>
              </a:spcBef>
              <a:spcAft>
                <a:spcPts val="1000"/>
              </a:spcAft>
              <a:buClr>
                <a:srgbClr val="000000"/>
              </a:buClr>
              <a:buFont typeface="Arial"/>
              <a:buNone/>
              <a:defRPr/>
            </a:pPr>
            <a:endParaRPr kern="0">
              <a:solidFill>
                <a:schemeClr val="dk1"/>
              </a:solidFill>
              <a:latin typeface="Calibri"/>
              <a:ea typeface="Calibri"/>
              <a:cs typeface="Calibri"/>
              <a:sym typeface="Calibri"/>
            </a:endParaRPr>
          </a:p>
        </p:txBody>
      </p:sp>
      <p:pic>
        <p:nvPicPr>
          <p:cNvPr id="24581" name="Google Shape;153;g79e5d910bc_0_219"/>
          <p:cNvPicPr preferRelativeResize="0">
            <a:picLocks noChangeAspect="1" noChangeArrowheads="1"/>
          </p:cNvPicPr>
          <p:nvPr/>
        </p:nvPicPr>
        <p:blipFill>
          <a:blip r:embed="rId5"/>
          <a:srcRect/>
          <a:stretch>
            <a:fillRect/>
          </a:stretch>
        </p:blipFill>
        <p:spPr bwMode="auto">
          <a:xfrm rot="-3">
            <a:off x="7505700" y="52388"/>
            <a:ext cx="1814513" cy="1209675"/>
          </a:xfrm>
          <a:prstGeom prst="rect">
            <a:avLst/>
          </a:prstGeom>
          <a:noFill/>
          <a:ln w="9525">
            <a:noFill/>
            <a:miter lim="800000"/>
            <a:headEnd/>
            <a:tailEnd/>
          </a:ln>
        </p:spPr>
      </p:pic>
      <p:sp>
        <p:nvSpPr>
          <p:cNvPr id="24582" name="Google Shape;154;g79e5d910bc_0_219"/>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9C97158A-1EA0-45FD-82B4-07AEB28015F3}" type="slidenum">
              <a:rPr lang="en-GB" sz="1200">
                <a:solidFill>
                  <a:srgbClr val="888888"/>
                </a:solidFill>
                <a:latin typeface="Calibri" pitchFamily="34" charset="0"/>
                <a:sym typeface="Calibri" pitchFamily="34" charset="0"/>
              </a:rPr>
              <a:pPr algn="r">
                <a:buClr>
                  <a:srgbClr val="000000"/>
                </a:buClr>
                <a:buSzPts val="1200"/>
                <a:buFont typeface="Arial" charset="0"/>
                <a:buNone/>
              </a:pPr>
              <a:t>6</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Google Shape;159;gbc37103e0c_0_31"/>
          <p:cNvSpPr txBox="1">
            <a:spLocks noChangeArrowheads="1"/>
          </p:cNvSpPr>
          <p:nvPr/>
        </p:nvSpPr>
        <p:spPr bwMode="auto">
          <a:xfrm>
            <a:off x="0" y="0"/>
            <a:ext cx="12192000" cy="1258888"/>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5200">
                <a:solidFill>
                  <a:srgbClr val="FFFFFF"/>
                </a:solidFill>
                <a:latin typeface="Calibri" pitchFamily="34" charset="0"/>
                <a:sym typeface="Calibri" pitchFamily="34" charset="0"/>
              </a:rPr>
              <a:t>Early Years C360 </a:t>
            </a:r>
            <a:endParaRPr lang="en-GB" sz="3800">
              <a:solidFill>
                <a:srgbClr val="FFFFFF"/>
              </a:solidFill>
              <a:latin typeface="Calibri" pitchFamily="34" charset="0"/>
              <a:sym typeface="Calibri" pitchFamily="34" charset="0"/>
            </a:endParaRPr>
          </a:p>
          <a:p>
            <a:pPr>
              <a:buClr>
                <a:srgbClr val="000000"/>
              </a:buClr>
              <a:buSzPts val="8000"/>
              <a:buFont typeface="Arial" charset="0"/>
              <a:buNone/>
            </a:pPr>
            <a:r>
              <a:rPr lang="en-GB" sz="2900">
                <a:solidFill>
                  <a:srgbClr val="FFFFFF"/>
                </a:solidFill>
                <a:latin typeface="Calibri" pitchFamily="34" charset="0"/>
                <a:sym typeface="Calibri" pitchFamily="34" charset="0"/>
              </a:rPr>
              <a:t>Character of an Inspiring Changemaker</a:t>
            </a:r>
          </a:p>
          <a:p>
            <a:pPr>
              <a:buClr>
                <a:srgbClr val="000000"/>
              </a:buClr>
              <a:buSzPts val="3600"/>
              <a:buFont typeface="Arial" charset="0"/>
              <a:buNone/>
            </a:pPr>
            <a:endParaRPr lang="en-GB" sz="800">
              <a:latin typeface="Calibri" pitchFamily="34" charset="0"/>
              <a:sym typeface="Calibri" pitchFamily="34" charset="0"/>
            </a:endParaRPr>
          </a:p>
        </p:txBody>
      </p:sp>
      <p:pic>
        <p:nvPicPr>
          <p:cNvPr id="26626" name="Google Shape;160;gbc37103e0c_0_31"/>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26627" name="Google Shape;161;gbc37103e0c_0_31"/>
          <p:cNvPicPr preferRelativeResize="0">
            <a:picLocks noChangeAspect="1" noChangeArrowheads="1"/>
          </p:cNvPicPr>
          <p:nvPr/>
        </p:nvPicPr>
        <p:blipFill>
          <a:blip r:embed="rId4"/>
          <a:srcRect/>
          <a:stretch>
            <a:fillRect/>
          </a:stretch>
        </p:blipFill>
        <p:spPr bwMode="auto">
          <a:xfrm>
            <a:off x="9134475" y="155575"/>
            <a:ext cx="1350963" cy="908050"/>
          </a:xfrm>
          <a:prstGeom prst="rect">
            <a:avLst/>
          </a:prstGeom>
          <a:noFill/>
          <a:ln w="9525">
            <a:noFill/>
            <a:miter lim="800000"/>
            <a:headEnd/>
            <a:tailEnd/>
          </a:ln>
        </p:spPr>
      </p:pic>
      <p:sp>
        <p:nvSpPr>
          <p:cNvPr id="162" name="Google Shape;162;gbc37103e0c_0_31"/>
          <p:cNvSpPr/>
          <p:nvPr/>
        </p:nvSpPr>
        <p:spPr>
          <a:xfrm>
            <a:off x="4760913" y="1555750"/>
            <a:ext cx="1982787" cy="1874838"/>
          </a:xfrm>
          <a:prstGeom prst="ellipse">
            <a:avLst/>
          </a:prstGeom>
          <a:solidFill>
            <a:srgbClr val="FF0000"/>
          </a:solidFill>
          <a:ln w="762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800"/>
              <a:t>Explorer</a:t>
            </a:r>
          </a:p>
        </p:txBody>
      </p:sp>
      <p:sp>
        <p:nvSpPr>
          <p:cNvPr id="163" name="Google Shape;163;gbc37103e0c_0_31"/>
          <p:cNvSpPr/>
          <p:nvPr/>
        </p:nvSpPr>
        <p:spPr>
          <a:xfrm>
            <a:off x="228600" y="197167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Plan and think ahead</a:t>
            </a:r>
          </a:p>
        </p:txBody>
      </p:sp>
      <p:sp>
        <p:nvSpPr>
          <p:cNvPr id="164" name="Google Shape;164;gbc37103e0c_0_31"/>
          <p:cNvSpPr/>
          <p:nvPr/>
        </p:nvSpPr>
        <p:spPr>
          <a:xfrm>
            <a:off x="1468438" y="134778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Realises that their actions have an effect on the world</a:t>
            </a:r>
          </a:p>
        </p:txBody>
      </p:sp>
      <p:sp>
        <p:nvSpPr>
          <p:cNvPr id="165" name="Google Shape;165;gbc37103e0c_0_31"/>
          <p:cNvSpPr/>
          <p:nvPr/>
        </p:nvSpPr>
        <p:spPr>
          <a:xfrm>
            <a:off x="228600" y="3255963"/>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lIns="91425" tIns="91425" rIns="91425" bIns="91425" anchor="ctr"/>
          <a:lstStyle/>
          <a:p>
            <a:pPr algn="ctr" fontAlgn="auto">
              <a:spcBef>
                <a:spcPts val="0"/>
              </a:spcBef>
              <a:spcAft>
                <a:spcPts val="0"/>
              </a:spcAft>
              <a:buClr>
                <a:srgbClr val="000000"/>
              </a:buClr>
              <a:buFont typeface="Arial"/>
              <a:buNone/>
              <a:defRPr/>
            </a:pPr>
            <a:r>
              <a:rPr lang="en-GB" sz="1100" kern="0">
                <a:latin typeface="Arial"/>
                <a:ea typeface="Arial"/>
                <a:cs typeface="Arial"/>
                <a:sym typeface="Arial"/>
              </a:rPr>
              <a:t>Guide own thinking with ‘inner voice’</a:t>
            </a:r>
            <a:endParaRPr sz="1100" kern="0">
              <a:latin typeface="Arial"/>
              <a:ea typeface="Arial"/>
              <a:cs typeface="Arial"/>
              <a:sym typeface="Arial"/>
            </a:endParaRPr>
          </a:p>
        </p:txBody>
      </p:sp>
      <p:sp>
        <p:nvSpPr>
          <p:cNvPr id="166" name="Google Shape;166;gbc37103e0c_0_31"/>
          <p:cNvSpPr/>
          <p:nvPr/>
        </p:nvSpPr>
        <p:spPr>
          <a:xfrm>
            <a:off x="1468438" y="2600325"/>
            <a:ext cx="1530350" cy="1258888"/>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Engages in Experience</a:t>
            </a:r>
          </a:p>
        </p:txBody>
      </p:sp>
      <p:cxnSp>
        <p:nvCxnSpPr>
          <p:cNvPr id="26633" name="Google Shape;167;gbc37103e0c_0_31"/>
          <p:cNvCxnSpPr>
            <a:cxnSpLocks noChangeShapeType="1"/>
            <a:stCxn id="162" idx="2"/>
            <a:endCxn id="26645" idx="3"/>
          </p:cNvCxnSpPr>
          <p:nvPr/>
        </p:nvCxnSpPr>
        <p:spPr bwMode="auto">
          <a:xfrm flipH="1">
            <a:off x="4165600" y="2493963"/>
            <a:ext cx="595313" cy="107950"/>
          </a:xfrm>
          <a:prstGeom prst="straightConnector1">
            <a:avLst/>
          </a:prstGeom>
          <a:noFill/>
          <a:ln w="38100">
            <a:solidFill>
              <a:srgbClr val="0070C0"/>
            </a:solidFill>
            <a:round/>
            <a:headEnd/>
            <a:tailEnd/>
          </a:ln>
        </p:spPr>
      </p:cxnSp>
      <p:cxnSp>
        <p:nvCxnSpPr>
          <p:cNvPr id="26634" name="Google Shape;169;gbc37103e0c_0_31"/>
          <p:cNvCxnSpPr>
            <a:cxnSpLocks noChangeShapeType="1"/>
            <a:endCxn id="26651" idx="1"/>
          </p:cNvCxnSpPr>
          <p:nvPr/>
        </p:nvCxnSpPr>
        <p:spPr bwMode="auto">
          <a:xfrm>
            <a:off x="6743700" y="2493963"/>
            <a:ext cx="654050" cy="107950"/>
          </a:xfrm>
          <a:prstGeom prst="straightConnector1">
            <a:avLst/>
          </a:prstGeom>
          <a:noFill/>
          <a:ln w="38100">
            <a:solidFill>
              <a:srgbClr val="0070C0"/>
            </a:solidFill>
            <a:round/>
            <a:headEnd/>
            <a:tailEnd/>
          </a:ln>
        </p:spPr>
      </p:cxnSp>
      <p:cxnSp>
        <p:nvCxnSpPr>
          <p:cNvPr id="26635" name="Google Shape;171;gbc37103e0c_0_31"/>
          <p:cNvCxnSpPr>
            <a:cxnSpLocks noChangeShapeType="1"/>
            <a:stCxn id="162" idx="4"/>
          </p:cNvCxnSpPr>
          <p:nvPr/>
        </p:nvCxnSpPr>
        <p:spPr bwMode="auto">
          <a:xfrm>
            <a:off x="5751513" y="3430588"/>
            <a:ext cx="0" cy="684212"/>
          </a:xfrm>
          <a:prstGeom prst="straightConnector1">
            <a:avLst/>
          </a:prstGeom>
          <a:noFill/>
          <a:ln w="38100">
            <a:solidFill>
              <a:srgbClr val="0070C0"/>
            </a:solidFill>
            <a:round/>
            <a:headEnd/>
            <a:tailEnd/>
          </a:ln>
        </p:spPr>
      </p:cxnSp>
      <p:sp>
        <p:nvSpPr>
          <p:cNvPr id="172" name="Google Shape;172;gbc37103e0c_0_31"/>
          <p:cNvSpPr/>
          <p:nvPr/>
        </p:nvSpPr>
        <p:spPr>
          <a:xfrm>
            <a:off x="4987925" y="4919663"/>
            <a:ext cx="1528763" cy="1258887"/>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300" b="1"/>
              <a:t>Willing to have a go</a:t>
            </a:r>
          </a:p>
        </p:txBody>
      </p:sp>
      <p:sp>
        <p:nvSpPr>
          <p:cNvPr id="173" name="Google Shape;173;gbc37103e0c_0_31"/>
          <p:cNvSpPr/>
          <p:nvPr/>
        </p:nvSpPr>
        <p:spPr>
          <a:xfrm>
            <a:off x="3783013" y="4298950"/>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Showing a ‘can do’ independent attitude</a:t>
            </a:r>
          </a:p>
        </p:txBody>
      </p:sp>
      <p:sp>
        <p:nvSpPr>
          <p:cNvPr id="174" name="Google Shape;174;gbc37103e0c_0_31"/>
          <p:cNvSpPr/>
          <p:nvPr/>
        </p:nvSpPr>
        <p:spPr>
          <a:xfrm>
            <a:off x="3783013" y="5559425"/>
            <a:ext cx="153035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Enjoys taking a risk, trying new things, trial and error</a:t>
            </a:r>
          </a:p>
        </p:txBody>
      </p:sp>
      <p:sp>
        <p:nvSpPr>
          <p:cNvPr id="175" name="Google Shape;175;gbc37103e0c_0_31"/>
          <p:cNvSpPr/>
          <p:nvPr/>
        </p:nvSpPr>
        <p:spPr>
          <a:xfrm>
            <a:off x="6205538" y="5532438"/>
            <a:ext cx="153035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Seeks out things that will challenge</a:t>
            </a:r>
          </a:p>
        </p:txBody>
      </p:sp>
      <p:sp>
        <p:nvSpPr>
          <p:cNvPr id="176" name="Google Shape;176;gbc37103e0c_0_31"/>
          <p:cNvSpPr/>
          <p:nvPr/>
        </p:nvSpPr>
        <p:spPr>
          <a:xfrm>
            <a:off x="6205538" y="4278313"/>
            <a:ext cx="1530350" cy="1260475"/>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Make choices and explore different resources/materials</a:t>
            </a:r>
          </a:p>
        </p:txBody>
      </p:sp>
      <p:sp>
        <p:nvSpPr>
          <p:cNvPr id="177" name="Google Shape;177;gbc37103e0c_0_31"/>
          <p:cNvSpPr/>
          <p:nvPr/>
        </p:nvSpPr>
        <p:spPr>
          <a:xfrm>
            <a:off x="8577263" y="2600325"/>
            <a:ext cx="1530350" cy="1258888"/>
          </a:xfrm>
          <a:prstGeom prst="flowChartPreparation">
            <a:avLst/>
          </a:prstGeom>
          <a:solidFill>
            <a:srgbClr val="FF0000"/>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000" b="1"/>
              <a:t>Investigates </a:t>
            </a:r>
          </a:p>
        </p:txBody>
      </p:sp>
      <p:sp>
        <p:nvSpPr>
          <p:cNvPr id="178" name="Google Shape;178;gbc37103e0c_0_31"/>
          <p:cNvSpPr/>
          <p:nvPr/>
        </p:nvSpPr>
        <p:spPr>
          <a:xfrm>
            <a:off x="8577263" y="1397000"/>
            <a:ext cx="1530350" cy="1206500"/>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Shows curiosity about objects, people and events</a:t>
            </a:r>
          </a:p>
        </p:txBody>
      </p:sp>
      <p:sp>
        <p:nvSpPr>
          <p:cNvPr id="179" name="Google Shape;179;gbc37103e0c_0_31"/>
          <p:cNvSpPr/>
          <p:nvPr/>
        </p:nvSpPr>
        <p:spPr>
          <a:xfrm>
            <a:off x="9799638" y="1997075"/>
            <a:ext cx="1473200" cy="1258888"/>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Brings own fascinations and interests</a:t>
            </a:r>
          </a:p>
        </p:txBody>
      </p:sp>
      <p:sp>
        <p:nvSpPr>
          <p:cNvPr id="180" name="Google Shape;180;gbc37103e0c_0_31"/>
          <p:cNvSpPr/>
          <p:nvPr/>
        </p:nvSpPr>
        <p:spPr>
          <a:xfrm>
            <a:off x="9799638" y="3230563"/>
            <a:ext cx="1473200" cy="1258887"/>
          </a:xfrm>
          <a:prstGeom prst="flowChartPreparation">
            <a:avLst/>
          </a:prstGeom>
          <a:solidFill>
            <a:srgbClr val="FFFFFF"/>
          </a:solidFill>
          <a:ln w="38100" cap="flat" cmpd="sng">
            <a:solidFill>
              <a:srgbClr val="0070C0"/>
            </a:solidFill>
            <a:prstDash val="solid"/>
            <a:round/>
            <a:headEnd type="none" w="sm" len="sm"/>
            <a:tailEnd type="none" w="sm" len="sm"/>
          </a:ln>
          <a:effectLst>
            <a:outerShdw blurRad="57150" dist="19050" dir="5400000" algn="bl" rotWithShape="0">
              <a:srgbClr val="000000">
                <a:alpha val="50000"/>
              </a:srgbClr>
            </a:outerShdw>
          </a:effectLst>
        </p:spPr>
        <p:txBody>
          <a:bodyPr lIns="91425" tIns="91425" rIns="91425" bIns="91425" anchor="ctr"/>
          <a:lstStyle/>
          <a:p>
            <a:pPr algn="ctr">
              <a:buClr>
                <a:srgbClr val="000000"/>
              </a:buClr>
              <a:buFont typeface="Arial" charset="0"/>
              <a:buNone/>
            </a:pPr>
            <a:r>
              <a:rPr lang="en-GB" sz="1100"/>
              <a:t>Responds to new experiences</a:t>
            </a:r>
          </a:p>
        </p:txBody>
      </p:sp>
      <p:sp>
        <p:nvSpPr>
          <p:cNvPr id="26645" name="Google Shape;168;gbc37103e0c_0_31"/>
          <p:cNvSpPr>
            <a:spLocks noChangeArrowheads="1"/>
          </p:cNvSpPr>
          <p:nvPr/>
        </p:nvSpPr>
        <p:spPr bwMode="auto">
          <a:xfrm>
            <a:off x="2690813" y="1998663"/>
            <a:ext cx="1474787" cy="1204912"/>
          </a:xfrm>
          <a:prstGeom prst="flowChartPreparation">
            <a:avLst/>
          </a:prstGeom>
          <a:solidFill>
            <a:srgbClr val="FFFFFF"/>
          </a:solidFill>
          <a:ln w="38100">
            <a:solidFill>
              <a:srgbClr val="0070C0"/>
            </a:solidFill>
            <a:round/>
            <a:headEnd type="none" w="sm" len="sm"/>
            <a:tailEnd type="none" w="sm" len="sm"/>
          </a:ln>
        </p:spPr>
        <p:txBody>
          <a:bodyPr lIns="91425" tIns="91425" rIns="91425" bIns="91425" anchor="ctr"/>
          <a:lstStyle/>
          <a:p>
            <a:pPr algn="ctr">
              <a:buClr>
                <a:srgbClr val="000000"/>
              </a:buClr>
              <a:buFont typeface="Arial" charset="0"/>
              <a:buNone/>
            </a:pPr>
            <a:endParaRPr lang="en-GB" sz="1200" b="1"/>
          </a:p>
          <a:p>
            <a:pPr algn="ctr">
              <a:buClr>
                <a:srgbClr val="000000"/>
              </a:buClr>
              <a:buFont typeface="Arial" charset="0"/>
              <a:buNone/>
            </a:pPr>
            <a:endParaRPr lang="en-GB" sz="1200" b="1"/>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FF3300"/>
              </a:solidFill>
            </a:endParaRPr>
          </a:p>
          <a:p>
            <a:pPr algn="ctr">
              <a:buClr>
                <a:srgbClr val="000000"/>
              </a:buClr>
              <a:buFont typeface="Arial" charset="0"/>
              <a:buNone/>
            </a:pPr>
            <a:endParaRPr lang="en-GB" sz="1200" b="1">
              <a:solidFill>
                <a:srgbClr val="FF3300"/>
              </a:solidFill>
            </a:endParaRPr>
          </a:p>
        </p:txBody>
      </p:sp>
      <p:sp>
        <p:nvSpPr>
          <p:cNvPr id="26646" name="Google Shape;181;gbc37103e0c_0_31"/>
          <p:cNvSpPr txBox="1">
            <a:spLocks noChangeArrowheads="1"/>
          </p:cNvSpPr>
          <p:nvPr/>
        </p:nvSpPr>
        <p:spPr bwMode="auto">
          <a:xfrm>
            <a:off x="2795588" y="2401888"/>
            <a:ext cx="1147762" cy="4000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3300"/>
                </a:solidFill>
                <a:latin typeface="Calibri" pitchFamily="34" charset="0"/>
                <a:sym typeface="Calibri" pitchFamily="34" charset="0"/>
              </a:rPr>
              <a:t>Creativity</a:t>
            </a:r>
          </a:p>
        </p:txBody>
      </p:sp>
      <p:sp>
        <p:nvSpPr>
          <p:cNvPr id="26647" name="Google Shape;182;gbc37103e0c_0_31"/>
          <p:cNvSpPr>
            <a:spLocks noChangeArrowheads="1"/>
          </p:cNvSpPr>
          <p:nvPr/>
        </p:nvSpPr>
        <p:spPr bwMode="auto">
          <a:xfrm>
            <a:off x="5014913" y="3727450"/>
            <a:ext cx="1474787" cy="1206500"/>
          </a:xfrm>
          <a:prstGeom prst="flowChartPreparation">
            <a:avLst/>
          </a:prstGeom>
          <a:solidFill>
            <a:srgbClr val="FFFFFF"/>
          </a:solidFill>
          <a:ln w="38100">
            <a:solidFill>
              <a:srgbClr val="0070C0"/>
            </a:solidFill>
            <a:round/>
            <a:headEnd type="none" w="sm" len="sm"/>
            <a:tailEnd type="none" w="sm" len="sm"/>
          </a:ln>
        </p:spPr>
        <p:txBody>
          <a:bodyPr lIns="91425" tIns="91425" rIns="91425" bIns="91425" anchor="ctr"/>
          <a:lstStyle/>
          <a:p>
            <a:pPr algn="ctr">
              <a:buClr>
                <a:srgbClr val="000000"/>
              </a:buClr>
              <a:buFont typeface="Arial" charset="0"/>
              <a:buNone/>
            </a:pPr>
            <a:endParaRPr lang="en-GB" sz="1200" b="1"/>
          </a:p>
          <a:p>
            <a:pPr algn="ctr">
              <a:buClr>
                <a:srgbClr val="000000"/>
              </a:buClr>
              <a:buFont typeface="Arial" charset="0"/>
              <a:buNone/>
            </a:pPr>
            <a:endParaRPr lang="en-GB" sz="1200" b="1"/>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FF3300"/>
              </a:solidFill>
            </a:endParaRPr>
          </a:p>
          <a:p>
            <a:pPr algn="ctr">
              <a:buClr>
                <a:srgbClr val="000000"/>
              </a:buClr>
              <a:buFont typeface="Arial" charset="0"/>
              <a:buNone/>
            </a:pPr>
            <a:endParaRPr lang="en-GB" sz="1200" b="1">
              <a:solidFill>
                <a:srgbClr val="FF3300"/>
              </a:solidFill>
            </a:endParaRPr>
          </a:p>
        </p:txBody>
      </p:sp>
      <p:sp>
        <p:nvSpPr>
          <p:cNvPr id="26648" name="Google Shape;183;gbc37103e0c_0_31"/>
          <p:cNvSpPr txBox="1">
            <a:spLocks noChangeArrowheads="1"/>
          </p:cNvSpPr>
          <p:nvPr/>
        </p:nvSpPr>
        <p:spPr bwMode="auto">
          <a:xfrm>
            <a:off x="5203825" y="4405313"/>
            <a:ext cx="1149350" cy="401637"/>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9900"/>
                </a:solidFill>
                <a:latin typeface="Calibri" pitchFamily="34" charset="0"/>
                <a:sym typeface="Calibri" pitchFamily="34" charset="0"/>
              </a:rPr>
              <a:t>Courage</a:t>
            </a:r>
          </a:p>
        </p:txBody>
      </p:sp>
      <p:sp>
        <p:nvSpPr>
          <p:cNvPr id="184" name="Google Shape;184;gbc37103e0c_0_31"/>
          <p:cNvSpPr txBox="1"/>
          <p:nvPr/>
        </p:nvSpPr>
        <p:spPr>
          <a:xfrm>
            <a:off x="5203825" y="4130675"/>
            <a:ext cx="1149350" cy="400050"/>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70AD47"/>
                </a:solidFill>
                <a:latin typeface="Calibri" pitchFamily="34" charset="0"/>
                <a:sym typeface="Calibri" pitchFamily="34" charset="0"/>
              </a:rPr>
              <a:t>Motivation</a:t>
            </a:r>
          </a:p>
        </p:txBody>
      </p:sp>
      <p:sp>
        <p:nvSpPr>
          <p:cNvPr id="185" name="Google Shape;185;gbc37103e0c_0_31"/>
          <p:cNvSpPr txBox="1"/>
          <p:nvPr/>
        </p:nvSpPr>
        <p:spPr>
          <a:xfrm>
            <a:off x="5176838" y="3832225"/>
            <a:ext cx="1149350" cy="400050"/>
          </a:xfrm>
          <a:prstGeom prst="rect">
            <a:avLst/>
          </a:prstGeom>
          <a:noFill/>
          <a:ln>
            <a:noFill/>
          </a:ln>
        </p:spPr>
        <p:txBody>
          <a:bodyPr lIns="91425" tIns="91425" rIns="91425" bIns="91425">
            <a:spAutoFit/>
          </a:bodyPr>
          <a:lstStyle/>
          <a:p>
            <a:pPr algn="ctr">
              <a:buClr>
                <a:srgbClr val="000000"/>
              </a:buClr>
              <a:buFont typeface="Arial" charset="0"/>
              <a:buNone/>
            </a:pPr>
            <a:r>
              <a:rPr lang="en-GB" b="1">
                <a:solidFill>
                  <a:srgbClr val="70AD47"/>
                </a:solidFill>
                <a:latin typeface="Calibri" pitchFamily="34" charset="0"/>
                <a:sym typeface="Calibri" pitchFamily="34" charset="0"/>
              </a:rPr>
              <a:t>Confidence</a:t>
            </a:r>
          </a:p>
        </p:txBody>
      </p:sp>
      <p:sp>
        <p:nvSpPr>
          <p:cNvPr id="26651" name="Google Shape;170;gbc37103e0c_0_31"/>
          <p:cNvSpPr>
            <a:spLocks noChangeArrowheads="1"/>
          </p:cNvSpPr>
          <p:nvPr/>
        </p:nvSpPr>
        <p:spPr bwMode="auto">
          <a:xfrm>
            <a:off x="7397750" y="1998663"/>
            <a:ext cx="1473200" cy="1204912"/>
          </a:xfrm>
          <a:prstGeom prst="flowChartPreparation">
            <a:avLst/>
          </a:prstGeom>
          <a:solidFill>
            <a:srgbClr val="FFFFFF"/>
          </a:solidFill>
          <a:ln w="38100">
            <a:solidFill>
              <a:srgbClr val="0070C0"/>
            </a:solidFill>
            <a:round/>
            <a:headEnd type="none" w="sm" len="sm"/>
            <a:tailEnd type="none" w="sm" len="sm"/>
          </a:ln>
        </p:spPr>
        <p:txBody>
          <a:bodyPr lIns="91425" tIns="91425" rIns="91425" bIns="91425" anchor="ctr"/>
          <a:lstStyle/>
          <a:p>
            <a:pPr algn="ctr">
              <a:buClr>
                <a:srgbClr val="000000"/>
              </a:buClr>
              <a:buFont typeface="Arial" charset="0"/>
              <a:buNone/>
            </a:pPr>
            <a:endParaRPr lang="en-GB" sz="1200" b="1"/>
          </a:p>
          <a:p>
            <a:pPr algn="ctr">
              <a:buClr>
                <a:srgbClr val="000000"/>
              </a:buClr>
              <a:buFont typeface="Arial" charset="0"/>
              <a:buNone/>
            </a:pPr>
            <a:endParaRPr lang="en-GB" sz="1200" b="1"/>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92D050"/>
              </a:solidFill>
            </a:endParaRPr>
          </a:p>
          <a:p>
            <a:pPr algn="ctr">
              <a:buClr>
                <a:srgbClr val="000000"/>
              </a:buClr>
              <a:buFont typeface="Arial" charset="0"/>
              <a:buNone/>
            </a:pPr>
            <a:endParaRPr lang="en-GB" sz="900" b="1">
              <a:solidFill>
                <a:srgbClr val="FF3300"/>
              </a:solidFill>
            </a:endParaRPr>
          </a:p>
          <a:p>
            <a:pPr algn="ctr">
              <a:buClr>
                <a:srgbClr val="000000"/>
              </a:buClr>
              <a:buFont typeface="Arial" charset="0"/>
              <a:buNone/>
            </a:pPr>
            <a:endParaRPr lang="en-GB" sz="1200" b="1">
              <a:solidFill>
                <a:srgbClr val="FF3300"/>
              </a:solidFill>
            </a:endParaRPr>
          </a:p>
        </p:txBody>
      </p:sp>
      <p:sp>
        <p:nvSpPr>
          <p:cNvPr id="26652" name="Google Shape;186;gbc37103e0c_0_31"/>
          <p:cNvSpPr txBox="1">
            <a:spLocks noChangeArrowheads="1"/>
          </p:cNvSpPr>
          <p:nvPr/>
        </p:nvSpPr>
        <p:spPr bwMode="auto">
          <a:xfrm>
            <a:off x="7559675" y="2347913"/>
            <a:ext cx="1149350" cy="400050"/>
          </a:xfrm>
          <a:prstGeom prst="rect">
            <a:avLst/>
          </a:prstGeom>
          <a:noFill/>
          <a:ln w="9525">
            <a:noFill/>
            <a:miter lim="800000"/>
            <a:headEnd/>
            <a:tailEnd/>
          </a:ln>
        </p:spPr>
        <p:txBody>
          <a:bodyPr lIns="91425" tIns="91425" rIns="91425" bIns="91425">
            <a:spAutoFit/>
          </a:bodyPr>
          <a:lstStyle/>
          <a:p>
            <a:pPr algn="ctr">
              <a:buClr>
                <a:srgbClr val="000000"/>
              </a:buClr>
              <a:buFont typeface="Arial" charset="0"/>
              <a:buNone/>
            </a:pPr>
            <a:r>
              <a:rPr lang="en-GB" b="1">
                <a:solidFill>
                  <a:srgbClr val="FF3300"/>
                </a:solidFill>
                <a:latin typeface="Calibri" pitchFamily="34" charset="0"/>
                <a:sym typeface="Calibri" pitchFamily="34" charset="0"/>
              </a:rPr>
              <a:t>Curiosity</a:t>
            </a:r>
          </a:p>
        </p:txBody>
      </p:sp>
      <p:pic>
        <p:nvPicPr>
          <p:cNvPr id="26653" name="Google Shape;187;gbc37103e0c_0_31"/>
          <p:cNvPicPr preferRelativeResize="0">
            <a:picLocks noChangeAspect="1" noChangeArrowheads="1"/>
          </p:cNvPicPr>
          <p:nvPr/>
        </p:nvPicPr>
        <p:blipFill>
          <a:blip r:embed="rId5"/>
          <a:srcRect/>
          <a:stretch>
            <a:fillRect/>
          </a:stretch>
        </p:blipFill>
        <p:spPr bwMode="auto">
          <a:xfrm rot="-3">
            <a:off x="7505700" y="52388"/>
            <a:ext cx="1814513" cy="1209675"/>
          </a:xfrm>
          <a:prstGeom prst="rect">
            <a:avLst/>
          </a:prstGeom>
          <a:noFill/>
          <a:ln w="9525">
            <a:noFill/>
            <a:miter lim="800000"/>
            <a:headEnd/>
            <a:tailEnd/>
          </a:ln>
        </p:spPr>
      </p:pic>
      <p:sp>
        <p:nvSpPr>
          <p:cNvPr id="26654" name="Google Shape;188;gbc37103e0c_0_31"/>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00CAAFC1-F013-4D8F-9943-4AA7C3B29278}" type="slidenum">
              <a:rPr lang="en-GB" sz="1200">
                <a:solidFill>
                  <a:srgbClr val="888888"/>
                </a:solidFill>
                <a:latin typeface="Calibri" pitchFamily="34" charset="0"/>
                <a:sym typeface="Calibri" pitchFamily="34" charset="0"/>
              </a:rPr>
              <a:pPr algn="r">
                <a:buClr>
                  <a:srgbClr val="000000"/>
                </a:buClr>
                <a:buSzPts val="1200"/>
                <a:buFont typeface="Arial" charset="0"/>
                <a:buNone/>
              </a:pPr>
              <a:t>7</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Google Shape;193;gc2ed02a440_0_82"/>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28674" name="Google Shape;194;gc2ed02a440_0_82"/>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28675" name="Google Shape;195;gc2ed02a440_0_82"/>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196" name="Google Shape;196;gc2ed02a440_0_82"/>
          <p:cNvGraphicFramePr>
            <a:graphicFrameLocks noGrp="1"/>
          </p:cNvGraphicFramePr>
          <p:nvPr/>
        </p:nvGraphicFramePr>
        <p:xfrm>
          <a:off x="219075" y="1566863"/>
          <a:ext cx="11747500" cy="7429500"/>
        </p:xfrm>
        <a:graphic>
          <a:graphicData uri="http://schemas.openxmlformats.org/drawingml/2006/table">
            <a:tbl>
              <a:tblPr/>
              <a:tblGrid>
                <a:gridCol w="11747500"/>
              </a:tblGrid>
              <a:tr h="53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EXPLORERS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Practitioner</a:t>
                      </a:r>
                      <a:endParaRPr kumimoji="0" lang="en-GB" sz="2000" b="1" i="1"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597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GB" sz="1200" b="0" i="0" u="none" strike="noStrike" cap="none" normalizeH="0" baseline="0" smtClean="0">
                        <a:ln>
                          <a:noFill/>
                        </a:ln>
                        <a:solidFill>
                          <a:srgbClr val="000000"/>
                        </a:solidFill>
                        <a:effectLst/>
                        <a:latin typeface="Calibri" pitchFamily="34" charset="0"/>
                        <a:cs typeface="Arial" charset="0"/>
                        <a:sym typeface="Calibri" pitchFamily="34" charset="0"/>
                      </a:endParaRP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How do adults support and model being a learner? Do adults support children to challenge their own learning?</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given time, space and sufficient resources to learn through play?</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join in play sensitively, fitting in with children’s ideas, encouraging children to try new activities and to judge risks for themselves? </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support children’s confidence with words and body language? Do adults talk to children and support them in extending their own ideas and interests?</a:t>
                      </a:r>
                    </a:p>
                    <a:p>
                      <a:pPr marL="0" marR="0" lvl="0" indent="0" algn="l" defTabSz="914400" rtl="0" eaLnBrk="1" fontAlgn="base" latinLnBrk="0" hangingPunct="1">
                        <a:lnSpc>
                          <a:spcPct val="115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How do adults encourage learners to explore, showing their own interest in discovering new things?</a:t>
                      </a:r>
                    </a:p>
                    <a:p>
                      <a:pPr marL="0" marR="0" lvl="0" indent="0" algn="l" defTabSz="914400" rtl="0" eaLnBrk="1" fontAlgn="base" latinLnBrk="0" hangingPunct="1">
                        <a:lnSpc>
                          <a:spcPct val="115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How do adults model pretending an object is something else and help develop roles and stories? Do adults help children as needed to do what they are trying to do, without taking over or directing. </a:t>
                      </a:r>
                    </a:p>
                    <a:p>
                      <a:pPr marL="0" marR="0" lvl="0" indent="0" algn="l" defTabSz="914400" rtl="0" eaLnBrk="1" fontAlgn="base" latinLnBrk="0" hangingPunct="1">
                        <a:lnSpc>
                          <a:spcPct val="100000"/>
                        </a:lnSpc>
                        <a:spcBef>
                          <a:spcPct val="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attention paid to how children engage in activities -- the challenges faced, the effort, thought, learning and enjoyment?</a:t>
                      </a:r>
                    </a:p>
                    <a:p>
                      <a:pPr marL="0" marR="0" lvl="0" indent="0" algn="l" defTabSz="914400" rtl="0" eaLnBrk="1" fontAlgn="base" latinLnBrk="0" hangingPunct="1">
                        <a:lnSpc>
                          <a:spcPct val="10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 Do adults talk more about the process than products, talking with learners about what they are doing and what they are noticing?</a:t>
                      </a:r>
                    </a:p>
                    <a:p>
                      <a:pPr marL="0" marR="0" lvl="0" indent="0" algn="l" defTabSz="914400" rtl="0" eaLnBrk="1" fontAlgn="base" latinLnBrk="0" hangingPunct="1">
                        <a:lnSpc>
                          <a:spcPct val="10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help children to develop more control over their actions by giving them many opportunities to play freely and find their own ways of solving problems, making suggestions and commentating on progress when appropriate?</a:t>
                      </a:r>
                    </a:p>
                    <a:p>
                      <a:pPr marL="0" marR="0" lvl="0" indent="0" algn="l" defTabSz="914400" rtl="0" eaLnBrk="1" fontAlgn="base" latinLnBrk="0" hangingPunct="1">
                        <a:lnSpc>
                          <a:spcPct val="100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How do adults talk about how they themselves </a:t>
                      </a:r>
                      <a:r>
                        <a:rPr kumimoji="0" lang="en-GB" sz="1800" b="0" i="1" u="none" strike="noStrike" cap="none" normalizeH="0" baseline="0" smtClean="0">
                          <a:ln>
                            <a:noFill/>
                          </a:ln>
                          <a:solidFill>
                            <a:srgbClr val="000000"/>
                          </a:solidFill>
                          <a:effectLst/>
                          <a:latin typeface="Calibri" pitchFamily="34" charset="0"/>
                          <a:cs typeface="Arial" charset="0"/>
                          <a:sym typeface="Calibri" pitchFamily="34" charset="0"/>
                        </a:rPr>
                        <a:t>and</a:t>
                      </a: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 the children get better at things through effort and practice, and what we all can learn when things go wrong?</a:t>
                      </a:r>
                    </a:p>
                    <a:p>
                      <a:pPr marL="0" marR="0" lvl="0" indent="0" algn="l" defTabSz="914400" rtl="0" eaLnBrk="1" fontAlgn="base" latinLnBrk="0" hangingPunct="1">
                        <a:lnSpc>
                          <a:spcPct val="115000"/>
                        </a:lnSpc>
                        <a:spcBef>
                          <a:spcPts val="1000"/>
                        </a:spcBef>
                        <a:spcAft>
                          <a:spcPct val="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show trust in children to make their own decisions and to take on responsibilities?</a:t>
                      </a:r>
                    </a:p>
                    <a:p>
                      <a:pPr marL="0" marR="0" lvl="0" indent="0" algn="l" defTabSz="914400" rtl="0" eaLnBrk="1" fontAlgn="base" latinLnBrk="0" hangingPunct="1">
                        <a:lnSpc>
                          <a:spcPct val="100000"/>
                        </a:lnSpc>
                        <a:spcBef>
                          <a:spcPct val="0"/>
                        </a:spcBef>
                        <a:spcAft>
                          <a:spcPts val="1000"/>
                        </a:spcAft>
                        <a:buClr>
                          <a:srgbClr val="000000"/>
                        </a:buClr>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adults introduce children to different styles of music and art, give them the opportunity to observe changes in living things in the setting, and around the local environment, take children to new places, like a local theatre or museum and encourage exploration of the world around them?</a:t>
                      </a: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28684" name="Google Shape;197;gc2ed02a440_0_82"/>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490A9946-DCB5-48AF-B7AB-DC7641647381}" type="slidenum">
              <a:rPr lang="en-GB" sz="1200">
                <a:solidFill>
                  <a:srgbClr val="888888"/>
                </a:solidFill>
                <a:latin typeface="Calibri" pitchFamily="34" charset="0"/>
                <a:sym typeface="Calibri" pitchFamily="34" charset="0"/>
              </a:rPr>
              <a:pPr algn="r">
                <a:buClr>
                  <a:srgbClr val="000000"/>
                </a:buClr>
                <a:buSzPts val="1200"/>
                <a:buFont typeface="Arial" charset="0"/>
                <a:buNone/>
              </a:pPr>
              <a:t>8</a:t>
            </a:fld>
            <a:endParaRPr lang="en-GB" sz="1200">
              <a:solidFill>
                <a:srgbClr val="888888"/>
              </a:solidFill>
              <a:latin typeface="Calibri" pitchFamily="34" charset="0"/>
              <a:sym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Google Shape;202;gbc37103e0c_0_15"/>
          <p:cNvSpPr txBox="1">
            <a:spLocks noChangeArrowheads="1"/>
          </p:cNvSpPr>
          <p:nvPr/>
        </p:nvSpPr>
        <p:spPr bwMode="auto">
          <a:xfrm>
            <a:off x="0" y="0"/>
            <a:ext cx="12192000" cy="1471613"/>
          </a:xfrm>
          <a:prstGeom prst="rect">
            <a:avLst/>
          </a:prstGeom>
          <a:solidFill>
            <a:srgbClr val="0070C0"/>
          </a:solidFill>
          <a:ln w="9525">
            <a:noFill/>
            <a:miter lim="800000"/>
            <a:headEnd/>
            <a:tailEnd/>
          </a:ln>
        </p:spPr>
        <p:txBody>
          <a:bodyPr lIns="91425" tIns="45700" rIns="91425" bIns="45700"/>
          <a:lstStyle/>
          <a:p>
            <a:pPr>
              <a:buClr>
                <a:srgbClr val="000000"/>
              </a:buClr>
              <a:buSzPts val="8000"/>
              <a:buFont typeface="Arial" charset="0"/>
              <a:buNone/>
            </a:pPr>
            <a:r>
              <a:rPr lang="en-GB" sz="4900">
                <a:solidFill>
                  <a:srgbClr val="FFFFFF"/>
                </a:solidFill>
                <a:latin typeface="Calibri" pitchFamily="34" charset="0"/>
                <a:sym typeface="Calibri" pitchFamily="34" charset="0"/>
              </a:rPr>
              <a:t>Early Years C360</a:t>
            </a:r>
            <a:r>
              <a:rPr lang="en-GB" sz="6200">
                <a:solidFill>
                  <a:srgbClr val="FFFFFF"/>
                </a:solidFill>
                <a:latin typeface="Calibri" pitchFamily="34" charset="0"/>
                <a:sym typeface="Calibri" pitchFamily="34" charset="0"/>
              </a:rPr>
              <a:t> </a:t>
            </a:r>
            <a:endParaRPr lang="en-GB" sz="100"/>
          </a:p>
          <a:p>
            <a:pPr>
              <a:buClr>
                <a:srgbClr val="000000"/>
              </a:buClr>
              <a:buSzPts val="3600"/>
              <a:buFont typeface="Arial" charset="0"/>
              <a:buNone/>
            </a:pPr>
            <a:r>
              <a:rPr lang="en-GB" sz="3000">
                <a:solidFill>
                  <a:srgbClr val="FFFFFF"/>
                </a:solidFill>
                <a:latin typeface="Calibri" pitchFamily="34" charset="0"/>
                <a:sym typeface="Calibri" pitchFamily="34" charset="0"/>
              </a:rPr>
              <a:t>Considerations for Practitioners - implementation</a:t>
            </a:r>
          </a:p>
        </p:txBody>
      </p:sp>
      <p:pic>
        <p:nvPicPr>
          <p:cNvPr id="30722" name="Google Shape;203;gbc37103e0c_0_15"/>
          <p:cNvPicPr preferRelativeResize="0">
            <a:picLocks noChangeAspect="1" noChangeArrowheads="1"/>
          </p:cNvPicPr>
          <p:nvPr/>
        </p:nvPicPr>
        <p:blipFill>
          <a:blip r:embed="rId3"/>
          <a:srcRect/>
          <a:stretch>
            <a:fillRect/>
          </a:stretch>
        </p:blipFill>
        <p:spPr bwMode="auto">
          <a:xfrm>
            <a:off x="10668000" y="155575"/>
            <a:ext cx="1149350" cy="471488"/>
          </a:xfrm>
          <a:prstGeom prst="rect">
            <a:avLst/>
          </a:prstGeom>
          <a:noFill/>
          <a:ln w="9525">
            <a:noFill/>
            <a:miter lim="800000"/>
            <a:headEnd/>
            <a:tailEnd/>
          </a:ln>
        </p:spPr>
      </p:pic>
      <p:pic>
        <p:nvPicPr>
          <p:cNvPr id="30723" name="Google Shape;204;gbc37103e0c_0_15"/>
          <p:cNvPicPr preferRelativeResize="0">
            <a:picLocks noChangeAspect="1" noChangeArrowheads="1"/>
          </p:cNvPicPr>
          <p:nvPr/>
        </p:nvPicPr>
        <p:blipFill>
          <a:blip r:embed="rId4"/>
          <a:srcRect/>
          <a:stretch>
            <a:fillRect/>
          </a:stretch>
        </p:blipFill>
        <p:spPr bwMode="auto">
          <a:xfrm>
            <a:off x="9525000" y="155575"/>
            <a:ext cx="919163" cy="617538"/>
          </a:xfrm>
          <a:prstGeom prst="rect">
            <a:avLst/>
          </a:prstGeom>
          <a:noFill/>
          <a:ln w="9525">
            <a:noFill/>
            <a:miter lim="800000"/>
            <a:headEnd/>
            <a:tailEnd/>
          </a:ln>
        </p:spPr>
      </p:pic>
      <p:graphicFrame>
        <p:nvGraphicFramePr>
          <p:cNvPr id="205" name="Google Shape;205;gbc37103e0c_0_15"/>
          <p:cNvGraphicFramePr>
            <a:graphicFrameLocks noGrp="1"/>
          </p:cNvGraphicFramePr>
          <p:nvPr/>
        </p:nvGraphicFramePr>
        <p:xfrm>
          <a:off x="187325" y="1587500"/>
          <a:ext cx="11817350" cy="7178675"/>
        </p:xfrm>
        <a:graphic>
          <a:graphicData uri="http://schemas.openxmlformats.org/drawingml/2006/table">
            <a:tbl>
              <a:tblPr/>
              <a:tblGrid>
                <a:gridCol w="11817350"/>
              </a:tblGrid>
              <a:tr h="520700">
                <a:tc>
                  <a:txBody>
                    <a:bodyPr/>
                    <a:lstStyle/>
                    <a:p>
                      <a:pPr marL="0" marR="0" lvl="0" indent="0" algn="ctr" defTabSz="914400" rtl="0" eaLnBrk="1" fontAlgn="base" latinLnBrk="0" hangingPunct="1">
                        <a:lnSpc>
                          <a:spcPct val="100000"/>
                        </a:lnSpc>
                        <a:spcBef>
                          <a:spcPct val="0"/>
                        </a:spcBef>
                        <a:spcAft>
                          <a:spcPct val="0"/>
                        </a:spcAft>
                        <a:buClr>
                          <a:srgbClr val="000000"/>
                        </a:buClr>
                        <a:buSzPts val="1100"/>
                        <a:buFont typeface="Arial" charset="0"/>
                        <a:buNone/>
                        <a:tabLst/>
                      </a:pPr>
                      <a:r>
                        <a:rPr kumimoji="0" lang="en-GB" sz="1600" b="1" i="0" u="none" strike="noStrike" cap="none" normalizeH="0" baseline="0" smtClean="0">
                          <a:ln>
                            <a:noFill/>
                          </a:ln>
                          <a:solidFill>
                            <a:srgbClr val="000000"/>
                          </a:solidFill>
                          <a:effectLst/>
                          <a:latin typeface="Calibri" pitchFamily="34" charset="0"/>
                          <a:cs typeface="Arial" charset="0"/>
                          <a:sym typeface="Calibri" pitchFamily="34" charset="0"/>
                        </a:rPr>
                        <a:t>EXPLORERS</a:t>
                      </a:r>
                    </a:p>
                    <a:p>
                      <a:pPr marL="0" marR="0" lvl="0" indent="0" algn="ctr" defTabSz="914400" rtl="0" eaLnBrk="1" fontAlgn="base" latinLnBrk="0" hangingPunct="1">
                        <a:lnSpc>
                          <a:spcPct val="115000"/>
                        </a:lnSpc>
                        <a:spcBef>
                          <a:spcPct val="0"/>
                        </a:spcBef>
                        <a:spcAft>
                          <a:spcPct val="0"/>
                        </a:spcAft>
                        <a:buClr>
                          <a:srgbClr val="000000"/>
                        </a:buClr>
                        <a:buSzPts val="1100"/>
                        <a:buFont typeface="Arial" charset="0"/>
                        <a:buNone/>
                        <a:tabLst/>
                      </a:pPr>
                      <a:r>
                        <a:rPr kumimoji="0" lang="en-GB" sz="1600" b="0" i="1" u="none" strike="noStrike" cap="none" normalizeH="0" baseline="0" smtClean="0">
                          <a:ln>
                            <a:noFill/>
                          </a:ln>
                          <a:solidFill>
                            <a:srgbClr val="000000"/>
                          </a:solidFill>
                          <a:effectLst/>
                          <a:latin typeface="Calibri" pitchFamily="34" charset="0"/>
                          <a:cs typeface="Arial" charset="0"/>
                          <a:sym typeface="Calibri" pitchFamily="34" charset="0"/>
                        </a:rPr>
                        <a:t>The Role of the Environment</a:t>
                      </a:r>
                      <a:endParaRPr kumimoji="0" lang="en-GB" sz="13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solidFill>
                      <a:srgbClr val="CCCCCC"/>
                    </a:solidFill>
                  </a:tcPr>
                </a:tc>
              </a:tr>
              <a:tr h="4654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GB" sz="1300" b="0" i="1" u="none" strike="noStrike" cap="none" normalizeH="0" baseline="0" smtClean="0">
                        <a:ln>
                          <a:noFill/>
                        </a:ln>
                        <a:solidFill>
                          <a:srgbClr val="000000"/>
                        </a:solidFill>
                        <a:effectLst/>
                        <a:latin typeface="Calibri" pitchFamily="34" charset="0"/>
                        <a:cs typeface="Arial" charset="0"/>
                        <a:sym typeface="Calibri" pitchFamily="34" charset="0"/>
                      </a:endParaRP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the environment set up so that access to resources enables children to be curious and explore?</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Is there a well-organised environment provided so that children know where materials and tools are and can access them easily?</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provide enough materials and arrange spaces so that children can collaborate and learn alongside peers as well as explore resources independently?</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a range of stimulating  resources accessible to children to initiate imaginative play and stimulate language?</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 children care for their environment and treat materials and resources with respect? </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happy, relaxed and confident in their environment?</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children motivated, involved and engaged within the learning environment - are they engaging in purposeful play?</a:t>
                      </a:r>
                    </a:p>
                    <a:p>
                      <a:pPr marL="0" marR="0" lvl="0" indent="0" algn="l" defTabSz="914400" rtl="0" eaLnBrk="1" fontAlgn="base" latinLnBrk="0" hangingPunct="1">
                        <a:lnSpc>
                          <a:spcPct val="150000"/>
                        </a:lnSpc>
                        <a:spcBef>
                          <a:spcPct val="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there opportunities for children to interact with appropriate fiction and non-fiction books and links to information online to help them follow their interests?</a:t>
                      </a:r>
                    </a:p>
                    <a:p>
                      <a:pPr marL="0" marR="0" lvl="0" indent="0" algn="l" defTabSz="914400" rtl="0" eaLnBrk="1" fontAlgn="base" latinLnBrk="0" hangingPunct="1">
                        <a:lnSpc>
                          <a:spcPct val="150000"/>
                        </a:lnSpc>
                        <a:spcBef>
                          <a:spcPts val="1000"/>
                        </a:spcBef>
                        <a:spcAft>
                          <a:spcPct val="0"/>
                        </a:spcAft>
                        <a:buClrTx/>
                        <a:buSzPts val="14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Does the environment regularly provide new materials and interesting things for children to explore and investigate?</a:t>
                      </a:r>
                    </a:p>
                    <a:p>
                      <a:pPr marL="0" marR="0" lvl="0" indent="0" algn="l" defTabSz="914400" rtl="0" eaLnBrk="1" fontAlgn="base" latinLnBrk="0" hangingPunct="1">
                        <a:lnSpc>
                          <a:spcPct val="150000"/>
                        </a:lnSpc>
                        <a:spcBef>
                          <a:spcPts val="100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natural materials, loose parts, open ended resources, a range of large and small scale resources used to develop a wide range of skills?</a:t>
                      </a:r>
                    </a:p>
                    <a:p>
                      <a:pPr marL="0" marR="0" lvl="0" indent="0" algn="l" defTabSz="914400" rtl="0" eaLnBrk="1" fontAlgn="base" latinLnBrk="0" hangingPunct="1">
                        <a:lnSpc>
                          <a:spcPct val="150000"/>
                        </a:lnSpc>
                        <a:spcBef>
                          <a:spcPct val="0"/>
                        </a:spcBef>
                        <a:spcAft>
                          <a:spcPct val="0"/>
                        </a:spcAft>
                        <a:buClr>
                          <a:srgbClr val="000000"/>
                        </a:buClr>
                        <a:buSzPts val="1100"/>
                        <a:buFont typeface="Calibri" pitchFamily="34" charset="0"/>
                        <a:buChar char="●"/>
                        <a:tabLst/>
                      </a:pPr>
                      <a:r>
                        <a:rPr kumimoji="0" lang="en-GB" sz="1800" b="0" i="0" u="none" strike="noStrike" cap="none" normalizeH="0" baseline="0" smtClean="0">
                          <a:ln>
                            <a:noFill/>
                          </a:ln>
                          <a:solidFill>
                            <a:srgbClr val="000000"/>
                          </a:solidFill>
                          <a:effectLst/>
                          <a:latin typeface="Calibri" pitchFamily="34" charset="0"/>
                          <a:cs typeface="Arial" charset="0"/>
                          <a:sym typeface="Calibri" pitchFamily="34" charset="0"/>
                        </a:rPr>
                        <a:t>Are the a range of indoor and outdoor opportunities for the children within your setting?</a:t>
                      </a:r>
                    </a:p>
                  </a:txBody>
                  <a:tcPr marL="73025" marR="73025" marT="0" marB="0" horzOverflow="overflow">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0732" name="Google Shape;206;gbc37103e0c_0_15"/>
          <p:cNvSpPr>
            <a:spLocks noGrp="1"/>
          </p:cNvSpPr>
          <p:nvPr>
            <p:ph type="sldNum" sz="quarter" idx="4294967295"/>
          </p:nvPr>
        </p:nvSpPr>
        <p:spPr bwMode="auto">
          <a:xfrm>
            <a:off x="8610600" y="6356350"/>
            <a:ext cx="2743200" cy="365125"/>
          </a:xfrm>
          <a:prstGeom prst="rect">
            <a:avLst/>
          </a:prstGeom>
          <a:noFill/>
          <a:ln>
            <a:miter lim="800000"/>
            <a:headEnd/>
            <a:tailEnd/>
          </a:ln>
        </p:spPr>
        <p:txBody>
          <a:bodyPr lIns="91425" tIns="45700" rIns="91425" bIns="45700" anchor="ctr"/>
          <a:lstStyle/>
          <a:p>
            <a:pPr algn="r">
              <a:buClr>
                <a:srgbClr val="000000"/>
              </a:buClr>
              <a:buSzPts val="1200"/>
              <a:buFont typeface="Arial" charset="0"/>
              <a:buNone/>
            </a:pPr>
            <a:fld id="{497E9A0B-872A-42BE-B931-34C58EED8218}" type="slidenum">
              <a:rPr lang="en-GB" sz="1200">
                <a:solidFill>
                  <a:srgbClr val="888888"/>
                </a:solidFill>
                <a:latin typeface="Calibri" pitchFamily="34" charset="0"/>
                <a:sym typeface="Calibri" pitchFamily="34" charset="0"/>
              </a:rPr>
              <a:pPr algn="r">
                <a:buClr>
                  <a:srgbClr val="000000"/>
                </a:buClr>
                <a:buSzPts val="1200"/>
                <a:buFont typeface="Arial" charset="0"/>
                <a:buNone/>
              </a:pPr>
              <a:t>9</a:t>
            </a:fld>
            <a:endParaRPr lang="en-GB" sz="1200">
              <a:solidFill>
                <a:srgbClr val="888888"/>
              </a:solidFill>
              <a:latin typeface="Calibri" pitchFamily="34" charset="0"/>
              <a:sym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4281</Words>
  <Application>Microsoft Office PowerPoint</Application>
  <PresentationFormat>Custom</PresentationFormat>
  <Paragraphs>402</Paragraphs>
  <Slides>30</Slides>
  <Notes>30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30</vt:i4>
      </vt:variant>
    </vt:vector>
  </HeadingPairs>
  <TitlesOfParts>
    <vt:vector size="3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Lyndsey Bolton</dc:creator>
  <cp:lastModifiedBy>PC2</cp:lastModifiedBy>
  <cp:revision>3</cp:revision>
  <dcterms:created xsi:type="dcterms:W3CDTF">2020-09-24T10:32:56Z</dcterms:created>
  <dcterms:modified xsi:type="dcterms:W3CDTF">2021-08-05T12:51:11Z</dcterms:modified>
</cp:coreProperties>
</file>